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51"/>
  </p:notesMasterIdLst>
  <p:sldIdLst>
    <p:sldId id="796" r:id="rId5"/>
    <p:sldId id="852" r:id="rId6"/>
    <p:sldId id="854" r:id="rId7"/>
    <p:sldId id="856" r:id="rId8"/>
    <p:sldId id="868" r:id="rId9"/>
    <p:sldId id="853" r:id="rId10"/>
    <p:sldId id="858" r:id="rId11"/>
    <p:sldId id="869" r:id="rId12"/>
    <p:sldId id="857" r:id="rId13"/>
    <p:sldId id="859" r:id="rId14"/>
    <p:sldId id="860" r:id="rId15"/>
    <p:sldId id="870" r:id="rId16"/>
    <p:sldId id="862" r:id="rId17"/>
    <p:sldId id="864" r:id="rId18"/>
    <p:sldId id="865" r:id="rId19"/>
    <p:sldId id="866" r:id="rId20"/>
    <p:sldId id="867" r:id="rId21"/>
    <p:sldId id="871" r:id="rId22"/>
    <p:sldId id="873" r:id="rId23"/>
    <p:sldId id="874" r:id="rId24"/>
    <p:sldId id="876" r:id="rId25"/>
    <p:sldId id="875" r:id="rId26"/>
    <p:sldId id="879" r:id="rId27"/>
    <p:sldId id="877" r:id="rId28"/>
    <p:sldId id="878" r:id="rId29"/>
    <p:sldId id="880" r:id="rId30"/>
    <p:sldId id="881" r:id="rId31"/>
    <p:sldId id="882" r:id="rId32"/>
    <p:sldId id="883" r:id="rId33"/>
    <p:sldId id="884" r:id="rId34"/>
    <p:sldId id="885" r:id="rId35"/>
    <p:sldId id="886" r:id="rId36"/>
    <p:sldId id="835" r:id="rId37"/>
    <p:sldId id="890" r:id="rId38"/>
    <p:sldId id="802" r:id="rId39"/>
    <p:sldId id="888" r:id="rId40"/>
    <p:sldId id="889" r:id="rId41"/>
    <p:sldId id="836" r:id="rId42"/>
    <p:sldId id="837" r:id="rId43"/>
    <p:sldId id="841" r:id="rId44"/>
    <p:sldId id="840" r:id="rId45"/>
    <p:sldId id="838" r:id="rId46"/>
    <p:sldId id="842" r:id="rId47"/>
    <p:sldId id="845" r:id="rId48"/>
    <p:sldId id="887" r:id="rId49"/>
    <p:sldId id="261" r:id="rId50"/>
  </p:sldIdLst>
  <p:sldSz cx="12192000" cy="6858000"/>
  <p:notesSz cx="6858000" cy="9144000"/>
  <p:embeddedFontLst>
    <p:embeddedFont>
      <p:font typeface="Aptos Narrow" panose="020B0004020202020204" pitchFamily="34" charset="0"/>
      <p:regular r:id="rId52"/>
      <p:bold r:id="rId53"/>
      <p:italic r:id="rId54"/>
      <p:boldItalic r:id="rId55"/>
    </p:embeddedFont>
    <p:embeddedFont>
      <p:font typeface="Arial Narrow" panose="020B0606020202030204" pitchFamily="34" charset="0"/>
      <p:regular r:id="rId56"/>
      <p:bold r:id="rId57"/>
      <p:italic r:id="rId58"/>
      <p:boldItalic r:id="rId59"/>
    </p:embeddedFont>
    <p:embeddedFont>
      <p:font typeface="Consolas" panose="020B0609020204030204" pitchFamily="49" charset="0"/>
      <p:regular r:id="rId60"/>
      <p:bold r:id="rId61"/>
      <p:italic r:id="rId62"/>
      <p:boldItalic r:id="rId63"/>
    </p:embeddedFont>
    <p:embeddedFont>
      <p:font typeface="Lucida Console" panose="020B0609040504020204" pitchFamily="49" charset="0"/>
      <p:regular r:id="rId64"/>
    </p:embeddedFont>
    <p:embeddedFont>
      <p:font typeface="Open Sans" panose="020B0606030504020204" pitchFamily="34" charset="0"/>
      <p:regular r:id="rId65"/>
      <p:bold r:id="rId66"/>
      <p:italic r:id="rId67"/>
      <p:boldItalic r:id="rId68"/>
    </p:embeddedFont>
    <p:embeddedFont>
      <p:font typeface="Roboto Condensed" panose="02000000000000000000" pitchFamily="2" charset="0"/>
      <p:regular r:id="rId69"/>
      <p:bold r:id="rId70"/>
      <p:italic r:id="rId71"/>
      <p:boldItalic r:id="rId72"/>
    </p:embeddedFont>
  </p:embeddedFontLst>
  <p:defaultTextStyle>
    <a:defPPr>
      <a:defRPr lang="en-US"/>
    </a:defPPr>
    <a:lvl1pPr marL="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2286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00EF"/>
    <a:srgbClr val="0000FF"/>
    <a:srgbClr val="FEF5E5"/>
    <a:srgbClr val="F5E9D2"/>
    <a:srgbClr val="5B7F82"/>
    <a:srgbClr val="2742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D8A7E7-3E92-4047-A9D3-EE38AFA66C99}" v="1424" dt="2025-11-19T13:29:13.1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Ingen stil, tabellrutenet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110" autoAdjust="0"/>
    <p:restoredTop sz="94629" autoAdjust="0"/>
  </p:normalViewPr>
  <p:slideViewPr>
    <p:cSldViewPr snapToGrid="0">
      <p:cViewPr varScale="1">
        <p:scale>
          <a:sx n="108" d="100"/>
          <a:sy n="108" d="100"/>
        </p:scale>
        <p:origin x="132" y="52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60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74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font" Target="fonts/font10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6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font" Target="fonts/font4.fntdata"/><Relationship Id="rId76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font" Target="fonts/font20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85F1BD-AE9C-4579-842B-5234D8E76A3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72B4E-3865-42B6-98B2-8FBFF0E6C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50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 descr="Et bilde som inneholder skjermbilde&#10;&#10;Beskrivelse som er generert med svært høy visshet">
            <a:extLst>
              <a:ext uri="{FF2B5EF4-FFF2-40B4-BE49-F238E27FC236}">
                <a16:creationId xmlns:a16="http://schemas.microsoft.com/office/drawing/2014/main" id="{47F2A11D-5491-478B-9E74-10A8C407A8E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"/>
            <a:ext cx="12192000" cy="685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991" y="2722288"/>
            <a:ext cx="9390018" cy="1015791"/>
          </a:xfrm>
          <a:ln>
            <a:noFill/>
          </a:ln>
        </p:spPr>
        <p:txBody>
          <a:bodyPr anchor="b"/>
          <a:lstStyle>
            <a:lvl1pPr algn="ctr">
              <a:lnSpc>
                <a:spcPct val="100000"/>
              </a:lnSpc>
              <a:defRPr lang="nb-NO" sz="6001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nb-NO" noProof="0"/>
              <a:t>Klikk for å redigere tittelstil</a:t>
            </a:r>
            <a:endParaRPr lang="nb-NO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00991" y="3909549"/>
            <a:ext cx="9390018" cy="401648"/>
          </a:xfrm>
        </p:spPr>
        <p:txBody>
          <a:bodyPr>
            <a:spAutoFit/>
          </a:bodyPr>
          <a:lstStyle>
            <a:lvl1pPr marL="0" indent="0" algn="ctr">
              <a:buNone/>
              <a:defRPr sz="1500" cap="all" spc="75" baseline="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nb-NO" noProof="0" dirty="0"/>
              <a:t>UNDERTITTEL SKAL INN HER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24F468-AFDE-4FA7-A336-BF521DA62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80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(stor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ssholder for bilde 5">
            <a:extLst>
              <a:ext uri="{FF2B5EF4-FFF2-40B4-BE49-F238E27FC236}">
                <a16:creationId xmlns:a16="http://schemas.microsoft.com/office/drawing/2014/main" id="{9C0BB095-47FF-4294-9915-4ED142AC03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619504"/>
            <a:ext cx="10903891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nb-NO"/>
              <a:t>Klikk på ikonet for å legge til et bilde</a:t>
            </a:r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BFD3FCA3-4503-49E6-83F2-4DF49013A4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8991" y="3781605"/>
            <a:ext cx="4856516" cy="1816654"/>
          </a:xfrm>
          <a:solidFill>
            <a:schemeClr val="bg1">
              <a:alpha val="90000"/>
            </a:schemeClr>
          </a:solidFill>
        </p:spPr>
        <p:txBody>
          <a:bodyPr lIns="648000" rIns="648000" anchor="ctr" anchorCtr="0"/>
          <a:lstStyle>
            <a:lvl1pPr marL="0" indent="0" algn="ctr">
              <a:buNone/>
              <a:defRPr/>
            </a:lvl1pPr>
          </a:lstStyle>
          <a:p>
            <a:pPr lvl="0"/>
            <a:r>
              <a:rPr lang="nb-NO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1592550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399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2746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Agenda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71B50D6-0810-4E43-928C-534B46A7A4E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219359" y="1862176"/>
            <a:ext cx="9651619" cy="3978862"/>
          </a:xfrm>
          <a:prstGeom prst="rect">
            <a:avLst/>
          </a:prstGeom>
        </p:spPr>
        <p:txBody>
          <a:bodyPr lIns="91440" tIns="45720" rIns="91440" bIns="45720"/>
          <a:lstStyle>
            <a:lvl1pPr marL="0" marR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nb-NO" noProof="0"/>
              <a:t>Punkt én på agendaen i korte trekk</a:t>
            </a:r>
          </a:p>
          <a:p>
            <a:pPr lvl="0"/>
            <a:r>
              <a:rPr lang="nb-NO" noProof="0"/>
              <a:t>Punkt to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tre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fire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fem på agendaen i korte trekk</a:t>
            </a:r>
          </a:p>
          <a:p>
            <a:pPr marL="0" marR="0" lvl="0" indent="0" algn="l" defTabSz="914446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nb-NO" noProof="0"/>
              <a:t>Punkt seks på agendaen i korte trekk</a:t>
            </a:r>
          </a:p>
          <a:p>
            <a:pPr lvl="0"/>
            <a:endParaRPr lang="nb-NO" noProof="0"/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7E2593EF-F9EB-40ED-942A-4879FA78B594}"/>
              </a:ext>
            </a:extLst>
          </p:cNvPr>
          <p:cNvCxnSpPr/>
          <p:nvPr userDrawn="1"/>
        </p:nvCxnSpPr>
        <p:spPr>
          <a:xfrm>
            <a:off x="1219359" y="2478704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Rett linje 10">
            <a:extLst>
              <a:ext uri="{FF2B5EF4-FFF2-40B4-BE49-F238E27FC236}">
                <a16:creationId xmlns:a16="http://schemas.microsoft.com/office/drawing/2014/main" id="{96CA0932-605B-4E71-B8D3-C72AAAA4A91A}"/>
              </a:ext>
            </a:extLst>
          </p:cNvPr>
          <p:cNvCxnSpPr/>
          <p:nvPr userDrawn="1"/>
        </p:nvCxnSpPr>
        <p:spPr>
          <a:xfrm>
            <a:off x="1219359" y="5253391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2DF21B92-9FD0-4B71-ACA2-7C1925BD0C2C}"/>
              </a:ext>
            </a:extLst>
          </p:cNvPr>
          <p:cNvCxnSpPr/>
          <p:nvPr userDrawn="1"/>
        </p:nvCxnSpPr>
        <p:spPr>
          <a:xfrm>
            <a:off x="1219359" y="3172376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91D61EF0-049D-489F-9607-DBC47717D8D1}"/>
              </a:ext>
            </a:extLst>
          </p:cNvPr>
          <p:cNvCxnSpPr/>
          <p:nvPr userDrawn="1"/>
        </p:nvCxnSpPr>
        <p:spPr>
          <a:xfrm>
            <a:off x="1219359" y="3866048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Rett linje 13">
            <a:extLst>
              <a:ext uri="{FF2B5EF4-FFF2-40B4-BE49-F238E27FC236}">
                <a16:creationId xmlns:a16="http://schemas.microsoft.com/office/drawing/2014/main" id="{0C7BCC08-99D7-4973-9AB5-A63BAB7784DB}"/>
              </a:ext>
            </a:extLst>
          </p:cNvPr>
          <p:cNvCxnSpPr/>
          <p:nvPr userDrawn="1"/>
        </p:nvCxnSpPr>
        <p:spPr>
          <a:xfrm>
            <a:off x="1219359" y="4559720"/>
            <a:ext cx="9651619" cy="0"/>
          </a:xfrm>
          <a:prstGeom prst="line">
            <a:avLst/>
          </a:prstGeom>
          <a:ln w="6350">
            <a:solidFill>
              <a:srgbClr val="5B7F8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913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A3732E95-11BD-4ACF-B5AD-A1CC4F0DB8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A57E41EB-05AD-44D6-997C-D31E1B44F13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55" y="1883484"/>
            <a:ext cx="7418289" cy="27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147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rediger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410EA91D-3B36-4F01-BD03-074913EC30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sp>
        <p:nvSpPr>
          <p:cNvPr id="31" name="Title 1"/>
          <p:cNvSpPr>
            <a:spLocks noGrp="1"/>
          </p:cNvSpPr>
          <p:nvPr>
            <p:ph type="ctrTitle" hasCustomPrompt="1"/>
          </p:nvPr>
        </p:nvSpPr>
        <p:spPr>
          <a:xfrm>
            <a:off x="1630018" y="2305881"/>
            <a:ext cx="8984972" cy="1709530"/>
          </a:xfrm>
          <a:ln>
            <a:noFill/>
          </a:ln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lang="nb-NO" sz="10000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nb-NO" noProof="0" dirty="0"/>
              <a:t>Takk!</a:t>
            </a:r>
          </a:p>
        </p:txBody>
      </p:sp>
    </p:spTree>
    <p:extLst>
      <p:ext uri="{BB962C8B-B14F-4D97-AF65-F5344CB8AC3E}">
        <p14:creationId xmlns:p14="http://schemas.microsoft.com/office/powerpoint/2010/main" val="235914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Klikk for å redigere tittelstil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B0DE3-8AB4-4283-AAF7-C599EB450E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862176"/>
            <a:ext cx="9651619" cy="3978862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nb-NO" noProof="0"/>
              <a:t>Klikk for å redigere tekststiler i malen</a:t>
            </a:r>
          </a:p>
          <a:p>
            <a:pPr lvl="1"/>
            <a:r>
              <a:rPr lang="nb-NO" noProof="0"/>
              <a:t>Andre nivå</a:t>
            </a:r>
          </a:p>
          <a:p>
            <a:pPr lvl="2"/>
            <a:r>
              <a:rPr lang="nb-NO" noProof="0"/>
              <a:t>Tredje nivå</a:t>
            </a:r>
          </a:p>
          <a:p>
            <a:pPr lvl="3"/>
            <a:r>
              <a:rPr lang="nb-NO" noProof="0"/>
              <a:t>Fjerde nivå</a:t>
            </a:r>
          </a:p>
          <a:p>
            <a:pPr lvl="4"/>
            <a:r>
              <a:rPr lang="nb-NO" noProof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1062420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kil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 descr="Et bilde som inneholder skjermbilde&#10;&#10;Beskrivelse som er generert med høy visshet">
            <a:extLst>
              <a:ext uri="{FF2B5EF4-FFF2-40B4-BE49-F238E27FC236}">
                <a16:creationId xmlns:a16="http://schemas.microsoft.com/office/drawing/2014/main" id="{82044551-1680-47B1-A9ED-E2CF3CEB21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"/>
            <a:ext cx="12192000" cy="685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0991" y="2799917"/>
            <a:ext cx="9390018" cy="1015791"/>
          </a:xfrm>
          <a:ln>
            <a:noFill/>
          </a:ln>
        </p:spPr>
        <p:txBody>
          <a:bodyPr anchor="ctr" anchorCtr="0"/>
          <a:lstStyle>
            <a:lvl1pPr algn="ctr">
              <a:lnSpc>
                <a:spcPct val="100000"/>
              </a:lnSpc>
              <a:defRPr lang="nb-NO" sz="6001" b="1" i="0" u="none" strike="noStrike" baseline="0" smtClean="0"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24F468-AFDE-4FA7-A336-BF521DA62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1606" cy="188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3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5520737" cy="1477584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31725901-1B6A-4C45-8DFA-5AEEA34F55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95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CC6CF-133F-4327-B59A-5E987B55A2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11160" y="633486"/>
            <a:ext cx="5149886" cy="5279842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7D4585-68D6-4C8C-9321-1D6936FE092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75264" y="2028632"/>
            <a:ext cx="5520737" cy="388469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950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5520737" cy="1477584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C1CF5FB5-3D6B-44D1-99CC-F0E11CB949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5263" y="2028632"/>
            <a:ext cx="5520737" cy="3884697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nb-NO" dirty="0"/>
          </a:p>
        </p:txBody>
      </p:sp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633486"/>
            <a:ext cx="5149886" cy="5279842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nb-NO"/>
              <a:t>Klikk på ikonet for å legge til et bilde</a:t>
            </a:r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31725901-1B6A-4C45-8DFA-5AEEA34F55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95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411212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valgfrie elemen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10985784" cy="784958"/>
          </a:xfrm>
        </p:spPr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09D97-491E-4B44-B31E-075E94ECFD5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154" y="1809960"/>
            <a:ext cx="5149886" cy="4103369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3B0EA0-EE56-4BC2-9A97-1C7D7797FA5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11160" y="1809960"/>
            <a:ext cx="5149886" cy="4103369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992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262" y="551048"/>
            <a:ext cx="10985784" cy="784958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1809959"/>
            <a:ext cx="5149886" cy="4103369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nb-NO"/>
              <a:t>Klikk på ikonet for å legge til et bilde</a:t>
            </a:r>
          </a:p>
        </p:txBody>
      </p:sp>
      <p:sp>
        <p:nvSpPr>
          <p:cNvPr id="5" name="Plassholder for bilde 5">
            <a:extLst>
              <a:ext uri="{FF2B5EF4-FFF2-40B4-BE49-F238E27FC236}">
                <a16:creationId xmlns:a16="http://schemas.microsoft.com/office/drawing/2014/main" id="{B9099586-714C-4DE3-816E-CD6982F9B3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1809959"/>
            <a:ext cx="5149886" cy="4103369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nb-NO"/>
              <a:t>Klikk på ikonet for å legge til et bilde</a:t>
            </a:r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641741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valgfrie elemen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298543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35B047-1C6C-4BB1-9AAC-35E8860EA5E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154" y="619504"/>
            <a:ext cx="5149886" cy="5293824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7ABDC-D2D5-4A6E-B4C5-2E8F7BF4AC3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11160" y="619504"/>
            <a:ext cx="5149886" cy="5293824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09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ssholder for bilde 5">
            <a:extLst>
              <a:ext uri="{FF2B5EF4-FFF2-40B4-BE49-F238E27FC236}">
                <a16:creationId xmlns:a16="http://schemas.microsoft.com/office/drawing/2014/main" id="{70F86513-61E2-4B24-BEA6-A699F2FC0A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160" y="619504"/>
            <a:ext cx="5149886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nb-NO"/>
              <a:t>Klikk på ikonet for å legge til et bilde</a:t>
            </a:r>
          </a:p>
        </p:txBody>
      </p:sp>
      <p:sp>
        <p:nvSpPr>
          <p:cNvPr id="5" name="Plassholder for bilde 5">
            <a:extLst>
              <a:ext uri="{FF2B5EF4-FFF2-40B4-BE49-F238E27FC236}">
                <a16:creationId xmlns:a16="http://schemas.microsoft.com/office/drawing/2014/main" id="{B9099586-714C-4DE3-816E-CD6982F9B3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154" y="619504"/>
            <a:ext cx="5149886" cy="5293824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nb-NO"/>
              <a:t>Klikk på ikonet for å legge til et bilde</a:t>
            </a:r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09D88CB4-C128-4C0D-85AC-05363983D8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0153" y="6349153"/>
            <a:ext cx="7230416" cy="323165"/>
          </a:xfrm>
        </p:spPr>
        <p:txBody>
          <a:bodyPr>
            <a:spAutoFit/>
          </a:bodyPr>
          <a:lstStyle>
            <a:lvl1pPr marL="0" indent="0">
              <a:buNone/>
              <a:defRPr sz="1000" spc="50" baseline="0">
                <a:latin typeface="+mn-lt"/>
              </a:defRPr>
            </a:lvl1pPr>
          </a:lstStyle>
          <a:p>
            <a:pPr lvl="0"/>
            <a:r>
              <a:rPr lang="nb-NO" dirty="0"/>
              <a:t>Fotokreditering</a:t>
            </a:r>
          </a:p>
        </p:txBody>
      </p:sp>
    </p:spTree>
    <p:extLst>
      <p:ext uri="{BB962C8B-B14F-4D97-AF65-F5344CB8AC3E}">
        <p14:creationId xmlns:p14="http://schemas.microsoft.com/office/powerpoint/2010/main" val="57205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359" y="551048"/>
            <a:ext cx="9651619" cy="1311128"/>
          </a:xfrm>
          <a:prstGeom prst="rect">
            <a:avLst/>
          </a:prstGeom>
        </p:spPr>
        <p:txBody>
          <a:bodyPr vert="horz" wrap="square" lIns="91440" tIns="0" rIns="91440" bIns="45720" rtlCol="0" anchor="ctr" anchorCtr="0">
            <a:normAutofit/>
          </a:bodyPr>
          <a:lstStyle/>
          <a:p>
            <a:r>
              <a:rPr lang="nb-NO" noProof="0" dirty="0"/>
              <a:t>Klikk for å redigere tittelstil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8" y="1862176"/>
            <a:ext cx="9651619" cy="39788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b-NO" noProof="0" dirty="0"/>
              <a:t>Rediger tekststiler i malen</a:t>
            </a:r>
          </a:p>
          <a:p>
            <a:pPr lvl="1"/>
            <a:r>
              <a:rPr lang="nb-NO" noProof="0" dirty="0"/>
              <a:t>Andre nivå</a:t>
            </a:r>
          </a:p>
          <a:p>
            <a:pPr lvl="2"/>
            <a:r>
              <a:rPr lang="nb-NO" noProof="0" dirty="0"/>
              <a:t>Tredje nivå</a:t>
            </a:r>
          </a:p>
          <a:p>
            <a:pPr lvl="3"/>
            <a:r>
              <a:rPr lang="nb-NO" noProof="0" dirty="0"/>
              <a:t>Fjerde nivå</a:t>
            </a:r>
          </a:p>
          <a:p>
            <a:pPr lvl="4"/>
            <a:r>
              <a:rPr lang="nb-NO" noProof="0" dirty="0"/>
              <a:t>Femte nivå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12E8B8B0-4BD5-4668-9018-913E276A5FE9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61" y="6071524"/>
            <a:ext cx="3025540" cy="7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48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3" r:id="rId4"/>
    <p:sldLayoutId id="2147483690" r:id="rId5"/>
    <p:sldLayoutId id="2147483674" r:id="rId6"/>
    <p:sldLayoutId id="2147483691" r:id="rId7"/>
    <p:sldLayoutId id="2147483675" r:id="rId8"/>
    <p:sldLayoutId id="2147483692" r:id="rId9"/>
    <p:sldLayoutId id="2147483676" r:id="rId10"/>
    <p:sldLayoutId id="2147483666" r:id="rId11"/>
    <p:sldLayoutId id="2147483667" r:id="rId12"/>
    <p:sldLayoutId id="2147483694" r:id="rId13"/>
    <p:sldLayoutId id="2147483670" r:id="rId14"/>
    <p:sldLayoutId id="2147483695" r:id="rId15"/>
  </p:sldLayoutIdLst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74247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6" rtl="0" eaLnBrk="1" latinLnBrk="0" hangingPunct="1">
        <a:lnSpc>
          <a:spcPct val="15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2400" kern="1200">
          <a:solidFill>
            <a:srgbClr val="274247"/>
          </a:solidFill>
          <a:latin typeface="+mn-lt"/>
          <a:ea typeface="+mn-ea"/>
          <a:cs typeface="+mn-cs"/>
        </a:defRPr>
      </a:lvl1pPr>
      <a:lvl2pPr marL="396079" indent="-144029" algn="l" defTabSz="914446" rtl="0" eaLnBrk="1" latinLnBrk="0" hangingPunct="1">
        <a:lnSpc>
          <a:spcPct val="15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◦"/>
        <a:defRPr sz="1800" kern="1200">
          <a:solidFill>
            <a:srgbClr val="274247"/>
          </a:solidFill>
          <a:latin typeface="+mn-lt"/>
          <a:ea typeface="+mn-ea"/>
          <a:cs typeface="+mn-cs"/>
        </a:defRPr>
      </a:lvl2pPr>
      <a:lvl3pPr marL="522104" indent="-108022" algn="l" defTabSz="914446" rtl="0" eaLnBrk="1" latinLnBrk="0" hangingPunct="1">
        <a:lnSpc>
          <a:spcPct val="150000"/>
        </a:lnSpc>
        <a:spcBef>
          <a:spcPts val="300"/>
        </a:spcBef>
        <a:spcAft>
          <a:spcPts val="400"/>
        </a:spcAft>
        <a:buFont typeface="Open Sans" panose="020B0606030504020204" pitchFamily="34" charset="0"/>
        <a:buChar char="­"/>
        <a:defRPr sz="1400" kern="1200">
          <a:solidFill>
            <a:srgbClr val="274247"/>
          </a:solidFill>
          <a:latin typeface="+mn-lt"/>
          <a:ea typeface="+mn-ea"/>
          <a:cs typeface="+mn-cs"/>
        </a:defRPr>
      </a:lvl3pPr>
      <a:lvl4pPr marL="666133" indent="-99020" algn="l" defTabSz="914446" rtl="0" eaLnBrk="1" latinLnBrk="0" hangingPunct="1">
        <a:lnSpc>
          <a:spcPct val="150000"/>
        </a:lnSpc>
        <a:spcBef>
          <a:spcPts val="250"/>
        </a:spcBef>
        <a:buFont typeface="Open Sans" panose="020B0606030504020204" pitchFamily="34" charset="0"/>
        <a:buChar char="­"/>
        <a:defRPr sz="1050" kern="1200">
          <a:solidFill>
            <a:srgbClr val="274247"/>
          </a:solidFill>
          <a:latin typeface="+mn-lt"/>
          <a:ea typeface="+mn-ea"/>
          <a:cs typeface="+mn-cs"/>
        </a:defRPr>
      </a:lvl4pPr>
      <a:lvl5pPr marL="774155" indent="-90018" algn="l" defTabSz="914446" rtl="0" eaLnBrk="1" latinLnBrk="0" hangingPunct="1">
        <a:lnSpc>
          <a:spcPct val="150000"/>
        </a:lnSpc>
        <a:spcBef>
          <a:spcPts val="250"/>
        </a:spcBef>
        <a:buFont typeface="Open Sans" panose="020B0606030504020204" pitchFamily="34" charset="0"/>
        <a:buChar char="­"/>
        <a:defRPr sz="1000" kern="1200">
          <a:solidFill>
            <a:srgbClr val="274247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8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unece.org/statistics/events/SDC2025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Sylinder 7">
            <a:extLst>
              <a:ext uri="{FF2B5EF4-FFF2-40B4-BE49-F238E27FC236}">
                <a16:creationId xmlns:a16="http://schemas.microsoft.com/office/drawing/2014/main" id="{4AFC5868-DE7A-81A0-583B-0CC40D8A8A8A}"/>
              </a:ext>
            </a:extLst>
          </p:cNvPr>
          <p:cNvSpPr txBox="1"/>
          <p:nvPr/>
        </p:nvSpPr>
        <p:spPr>
          <a:xfrm>
            <a:off x="313509" y="301422"/>
            <a:ext cx="11564981" cy="6264000"/>
          </a:xfrm>
          <a:prstGeom prst="rect">
            <a:avLst/>
          </a:prstGeom>
          <a:solidFill>
            <a:srgbClr val="FEF5E5"/>
          </a:solidFill>
        </p:spPr>
        <p:txBody>
          <a:bodyPr wrap="square" rtlCol="0">
            <a:spAutoFit/>
          </a:bodyPr>
          <a:lstStyle/>
          <a:p>
            <a:endParaRPr lang="nb-NO" dirty="0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E4872E63-0314-AB27-5B9E-DE7B6BB637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025" y="530235"/>
            <a:ext cx="10271948" cy="1439869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Protection of tables at an overall level</a:t>
            </a:r>
            <a:br>
              <a:rPr lang="en-US" sz="4900" dirty="0">
                <a:solidFill>
                  <a:schemeClr val="tx1"/>
                </a:solidFill>
              </a:rPr>
            </a:br>
            <a:r>
              <a:rPr lang="en-GB" sz="6700" dirty="0"/>
              <a:t>Recap</a:t>
            </a:r>
            <a:r>
              <a:rPr lang="en-GB" dirty="0"/>
              <a:t> </a:t>
            </a:r>
            <a:r>
              <a:rPr lang="en-GB" sz="4700" dirty="0"/>
              <a:t>– and more about </a:t>
            </a:r>
            <a:r>
              <a:rPr lang="en-US" sz="4700" dirty="0"/>
              <a:t>hierarchies</a:t>
            </a:r>
            <a:r>
              <a:rPr lang="en-GB" sz="4700" dirty="0"/>
              <a:t> </a:t>
            </a:r>
            <a:endParaRPr lang="nb-NO" sz="4700" dirty="0">
              <a:solidFill>
                <a:schemeClr val="tx1"/>
              </a:solidFill>
            </a:endParaRP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745F9565-5BBE-5EDC-CEBE-48B9F85EE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7879" y="3072607"/>
            <a:ext cx="4033158" cy="134036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dirty="0">
                <a:solidFill>
                  <a:schemeClr val="tx1"/>
                </a:solidFill>
              </a:rPr>
              <a:t>SDC Course 2025</a:t>
            </a:r>
          </a:p>
          <a:p>
            <a:pPr>
              <a:lnSpc>
                <a:spcPct val="100000"/>
              </a:lnSpc>
            </a:pPr>
            <a:r>
              <a:rPr lang="en-US" sz="2000" cap="none" dirty="0">
                <a:solidFill>
                  <a:schemeClr val="tx1"/>
                </a:solidFill>
              </a:rPr>
              <a:t>Øyvind Langsrud</a:t>
            </a:r>
          </a:p>
          <a:p>
            <a:endParaRPr lang="nb-NO" dirty="0"/>
          </a:p>
        </p:txBody>
      </p:sp>
      <p:pic>
        <p:nvPicPr>
          <p:cNvPr id="7" name="Bilde 6" descr="Et bilde som inneholder møbler, bord, paraply, illustrasjon&#10;&#10;KI-generert innhold kan være feil.">
            <a:extLst>
              <a:ext uri="{FF2B5EF4-FFF2-40B4-BE49-F238E27FC236}">
                <a16:creationId xmlns:a16="http://schemas.microsoft.com/office/drawing/2014/main" id="{C972E0FA-81FA-9EBE-5790-47312F734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0" b="256"/>
          <a:stretch>
            <a:fillRect/>
          </a:stretch>
        </p:blipFill>
        <p:spPr>
          <a:xfrm>
            <a:off x="1402081" y="2066034"/>
            <a:ext cx="4876800" cy="4403458"/>
          </a:xfrm>
          <a:prstGeom prst="rect">
            <a:avLst/>
          </a:prstGeom>
        </p:spPr>
      </p:pic>
      <p:pic>
        <p:nvPicPr>
          <p:cNvPr id="10" name="Bilde 9" descr="Et bilde som inneholder Font, Grafikk, skjermbilde, tekst&#10;&#10;KI-generert innhold kan være feil.">
            <a:extLst>
              <a:ext uri="{FF2B5EF4-FFF2-40B4-BE49-F238E27FC236}">
                <a16:creationId xmlns:a16="http://schemas.microsoft.com/office/drawing/2014/main" id="{247E9DB6-A031-0975-CA5D-5412A4272B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344" y="5779036"/>
            <a:ext cx="3025146" cy="78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239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14855-BA76-ECB5-DACF-09FA0379A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C9CCB064-67E7-FEC2-18DB-539CA019EE46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23519">
            <a:off x="5354086" y="-3424591"/>
            <a:ext cx="1417184" cy="13050291"/>
          </a:xfrm>
        </p:spPr>
      </p:pic>
      <p:sp>
        <p:nvSpPr>
          <p:cNvPr id="3" name="Tittel 1">
            <a:extLst>
              <a:ext uri="{FF2B5EF4-FFF2-40B4-BE49-F238E27FC236}">
                <a16:creationId xmlns:a16="http://schemas.microsoft.com/office/drawing/2014/main" id="{93D20081-8478-6D25-9478-51411FD4B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9400" y="550863"/>
            <a:ext cx="4466230" cy="1311275"/>
          </a:xfrm>
        </p:spPr>
        <p:txBody>
          <a:bodyPr>
            <a:normAutofit fontScale="90000"/>
          </a:bodyPr>
          <a:lstStyle/>
          <a:p>
            <a:r>
              <a:rPr lang="en-US" noProof="0" dirty="0"/>
              <a:t>NACE coding at different digit levels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71691D63-5D2D-E0B2-F88B-A1A9143BC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456" y="2490280"/>
            <a:ext cx="1579803" cy="3136576"/>
          </a:xfrm>
          <a:prstGeom prst="rect">
            <a:avLst/>
          </a:prstGeom>
        </p:spPr>
      </p:pic>
      <p:sp>
        <p:nvSpPr>
          <p:cNvPr id="5" name="Bildeforklaring formet som et avrundet rektangel 5">
            <a:extLst>
              <a:ext uri="{FF2B5EF4-FFF2-40B4-BE49-F238E27FC236}">
                <a16:creationId xmlns:a16="http://schemas.microsoft.com/office/drawing/2014/main" id="{7CCE1DF9-2408-02E4-CE12-1C43EC4FFA96}"/>
              </a:ext>
            </a:extLst>
          </p:cNvPr>
          <p:cNvSpPr txBox="1">
            <a:spLocks/>
          </p:cNvSpPr>
          <p:nvPr/>
        </p:nvSpPr>
        <p:spPr>
          <a:xfrm>
            <a:off x="2704290" y="4058568"/>
            <a:ext cx="3200400" cy="2291474"/>
          </a:xfrm>
          <a:prstGeom prst="wedgeRoundRectCallout">
            <a:avLst>
              <a:gd name="adj1" fmla="val 20531"/>
              <a:gd name="adj2" fmla="val 3748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200" dirty="0">
                <a:solidFill>
                  <a:schemeClr val="tx1"/>
                </a:solidFill>
              </a:rPr>
              <a:t>These two examples are taken from the vignette of  the R-package called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i="1" dirty="0" err="1">
                <a:solidFill>
                  <a:schemeClr val="tx1"/>
                </a:solidFill>
              </a:rPr>
              <a:t>sdcHierarchies</a:t>
            </a:r>
            <a:endParaRPr lang="en-US" sz="2800" i="1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281646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E8F64-F0C1-BF47-4D4C-BB28B625A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AA281268-7DFD-3EB2-2292-9FF9108CB0DA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571671" y="-4846450"/>
            <a:ext cx="1264033" cy="11639986"/>
          </a:xfrm>
        </p:spPr>
      </p:pic>
      <p:sp>
        <p:nvSpPr>
          <p:cNvPr id="3" name="Tittel 1">
            <a:extLst>
              <a:ext uri="{FF2B5EF4-FFF2-40B4-BE49-F238E27FC236}">
                <a16:creationId xmlns:a16="http://schemas.microsoft.com/office/drawing/2014/main" id="{E2B37496-116A-73FB-DCAE-84E1AE172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705" y="1605560"/>
            <a:ext cx="8939284" cy="878333"/>
          </a:xfrm>
        </p:spPr>
        <p:txBody>
          <a:bodyPr>
            <a:normAutofit/>
          </a:bodyPr>
          <a:lstStyle/>
          <a:p>
            <a:r>
              <a:rPr lang="en-US" sz="4000" dirty="0"/>
              <a:t>Hierarchies</a:t>
            </a:r>
            <a:endParaRPr lang="en-US" sz="4000" noProof="0" dirty="0"/>
          </a:p>
        </p:txBody>
      </p:sp>
      <p:sp>
        <p:nvSpPr>
          <p:cNvPr id="2" name="Plassholder for innhold 2">
            <a:extLst>
              <a:ext uri="{FF2B5EF4-FFF2-40B4-BE49-F238E27FC236}">
                <a16:creationId xmlns:a16="http://schemas.microsoft.com/office/drawing/2014/main" id="{076F196A-E6C3-0A45-8A31-5B4FDF143727}"/>
              </a:ext>
            </a:extLst>
          </p:cNvPr>
          <p:cNvSpPr txBox="1">
            <a:spLocks/>
          </p:cNvSpPr>
          <p:nvPr/>
        </p:nvSpPr>
        <p:spPr>
          <a:xfrm>
            <a:off x="869706" y="2315183"/>
            <a:ext cx="7797640" cy="39032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noProof="0" dirty="0"/>
              <a:t>A complicating factor in table production</a:t>
            </a:r>
          </a:p>
          <a:p>
            <a:pPr>
              <a:lnSpc>
                <a:spcPct val="100000"/>
              </a:lnSpc>
            </a:pPr>
            <a:r>
              <a:rPr lang="en-US" sz="2800" noProof="0" dirty="0"/>
              <a:t>Suppression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Methods must take all hierarchical relationships into account</a:t>
            </a:r>
          </a:p>
          <a:p>
            <a:pPr lvl="4">
              <a:lnSpc>
                <a:spcPct val="100000"/>
              </a:lnSpc>
            </a:pPr>
            <a:endParaRPr lang="en-US" noProof="0" dirty="0"/>
          </a:p>
          <a:p>
            <a:pPr>
              <a:lnSpc>
                <a:spcPct val="100000"/>
              </a:lnSpc>
            </a:pPr>
            <a:r>
              <a:rPr lang="en-US" sz="2800" noProof="0" dirty="0"/>
              <a:t>Perturbation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Unproblematic for some methods</a:t>
            </a:r>
          </a:p>
          <a:p>
            <a:pPr lvl="2">
              <a:lnSpc>
                <a:spcPct val="100000"/>
              </a:lnSpc>
            </a:pPr>
            <a:r>
              <a:rPr lang="en-US" sz="2000" i="1" dirty="0"/>
              <a:t>The Cell Key Method</a:t>
            </a:r>
            <a:r>
              <a:rPr lang="en-US" sz="2000" dirty="0"/>
              <a:t> can treat one table cell at a time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More challenging for others</a:t>
            </a:r>
            <a:endParaRPr lang="en-US" sz="2200" noProof="0" dirty="0"/>
          </a:p>
          <a:p>
            <a:pPr lvl="2">
              <a:lnSpc>
                <a:spcPct val="100000"/>
              </a:lnSpc>
            </a:pPr>
            <a:r>
              <a:rPr lang="en-US" sz="2000" i="1" dirty="0"/>
              <a:t>Small Count Rounding</a:t>
            </a:r>
            <a:r>
              <a:rPr lang="en-US" sz="2000" dirty="0"/>
              <a:t> should consider all outputs simultaneously to achieve the best possible result</a:t>
            </a:r>
          </a:p>
          <a:p>
            <a:pPr lvl="2">
              <a:lnSpc>
                <a:spcPct val="100000"/>
              </a:lnSpc>
            </a:pPr>
            <a:endParaRPr lang="en-US" noProof="0" dirty="0"/>
          </a:p>
          <a:p>
            <a:pPr lvl="1"/>
            <a:endParaRPr lang="en-US" noProof="0" dirty="0"/>
          </a:p>
          <a:p>
            <a:endParaRPr lang="en-US" noProof="0" dirty="0"/>
          </a:p>
        </p:txBody>
      </p:sp>
      <p:pic>
        <p:nvPicPr>
          <p:cNvPr id="6" name="Plassholder for innhold 8">
            <a:extLst>
              <a:ext uri="{FF2B5EF4-FFF2-40B4-BE49-F238E27FC236}">
                <a16:creationId xmlns:a16="http://schemas.microsoft.com/office/drawing/2014/main" id="{C9858AB8-2888-F261-88BF-02D0C1B94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7346" y="1779573"/>
            <a:ext cx="2118353" cy="1968354"/>
          </a:xfrm>
          <a:prstGeom prst="rect">
            <a:avLst/>
          </a:prstGeom>
        </p:spPr>
      </p:pic>
      <p:pic>
        <p:nvPicPr>
          <p:cNvPr id="5" name="Plassholder for innhold 5" descr="Et bilde som inneholder gul, sirkel, tegnefilm&#10;&#10;KI-generert innhold kan være feil.">
            <a:extLst>
              <a:ext uri="{FF2B5EF4-FFF2-40B4-BE49-F238E27FC236}">
                <a16:creationId xmlns:a16="http://schemas.microsoft.com/office/drawing/2014/main" id="{58E30E21-777B-C27A-520E-8A3581C1E7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355" y="3603573"/>
            <a:ext cx="2426688" cy="244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517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EFF1C359-BD23-FF7D-1148-376EEA1B66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Sensitive cells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01981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8DD593-74EA-FE80-A768-10C7D5868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EB174CB-49CC-BD22-47DB-C220A75CF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907" y="243840"/>
            <a:ext cx="9651619" cy="1661879"/>
          </a:xfrm>
        </p:spPr>
        <p:txBody>
          <a:bodyPr/>
          <a:lstStyle/>
          <a:p>
            <a:r>
              <a:rPr lang="en-US" sz="5400" dirty="0"/>
              <a:t>Disclosure is possible</a:t>
            </a:r>
            <a:r>
              <a:rPr lang="en-US" sz="5400" noProof="0" dirty="0"/>
              <a:t> </a:t>
            </a:r>
            <a:br>
              <a:rPr lang="en-US" noProof="0" dirty="0"/>
            </a:br>
            <a:r>
              <a:rPr lang="en-US" sz="3600" dirty="0"/>
              <a:t>– When sensitive cells are published</a:t>
            </a:r>
            <a:r>
              <a:rPr lang="en-US" sz="3600" noProof="0" dirty="0"/>
              <a:t>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F2238EE-3F87-F773-9692-CB29C8565BB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550284" y="2508068"/>
            <a:ext cx="9573241" cy="369243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/>
              <a:t>Avoiding disclosure risk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sz="2200" dirty="0"/>
              <a:t>– </a:t>
            </a:r>
            <a:r>
              <a:rPr lang="en-US" sz="2800" dirty="0"/>
              <a:t>Don’t publish sensitive cells</a:t>
            </a:r>
          </a:p>
          <a:p>
            <a:pPr marL="252050" lvl="1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sz="2800" dirty="0"/>
              <a:t>Sensitive cells:</a:t>
            </a:r>
          </a:p>
          <a:p>
            <a:pPr lvl="1">
              <a:lnSpc>
                <a:spcPct val="100000"/>
              </a:lnSpc>
            </a:pPr>
            <a:r>
              <a:rPr lang="en-US" sz="2400" i="1" dirty="0"/>
              <a:t>Frequency tables:</a:t>
            </a:r>
            <a:r>
              <a:rPr lang="en-US" sz="2400" dirty="0"/>
              <a:t> 0s, 1s, or small counts</a:t>
            </a:r>
          </a:p>
          <a:p>
            <a:pPr lvl="1">
              <a:lnSpc>
                <a:spcPct val="100000"/>
              </a:lnSpc>
            </a:pPr>
            <a:r>
              <a:rPr lang="en-US" sz="2400" i="1" dirty="0"/>
              <a:t>Magnitude tables:</a:t>
            </a:r>
            <a:r>
              <a:rPr lang="en-US" sz="2400" dirty="0"/>
              <a:t> few contributors or one/two dominant ones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252050" lvl="1" indent="0">
              <a:lnSpc>
                <a:spcPct val="10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01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B6F076-5E24-EB83-6465-EAACF0941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B42AA9C3-DBC8-6E61-2C50-32A747217E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0153" y="6349153"/>
            <a:ext cx="7230416" cy="298543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13" name="Tabell 12">
            <a:extLst>
              <a:ext uri="{FF2B5EF4-FFF2-40B4-BE49-F238E27FC236}">
                <a16:creationId xmlns:a16="http://schemas.microsoft.com/office/drawing/2014/main" id="{17682B89-AF00-D42C-9AEA-80BB0DE571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658893"/>
              </p:ext>
            </p:extLst>
          </p:nvPr>
        </p:nvGraphicFramePr>
        <p:xfrm>
          <a:off x="1" y="0"/>
          <a:ext cx="12191998" cy="7081282"/>
        </p:xfrm>
        <a:graphic>
          <a:graphicData uri="http://schemas.openxmlformats.org/drawingml/2006/table">
            <a:tbl>
              <a:tblPr firstRow="1" bandRow="1"/>
              <a:tblGrid>
                <a:gridCol w="1513602">
                  <a:extLst>
                    <a:ext uri="{9D8B030D-6E8A-4147-A177-3AD203B41FA5}">
                      <a16:colId xmlns:a16="http://schemas.microsoft.com/office/drawing/2014/main" val="899770995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2694817510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456660000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3453579545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4197741227"/>
                    </a:ext>
                  </a:extLst>
                </a:gridCol>
              </a:tblGrid>
              <a:tr h="8458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lang="nb-NO" sz="1600" kern="1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lvl="3" algn="l" fontAlgn="b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Europe</a:t>
                      </a: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marR="0" lvl="3" indent="0" algn="l" defTabSz="914446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America</a:t>
                      </a:r>
                      <a:endParaRPr kumimoji="0" lang="nb-NO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ptos" panose="020B00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lvl="3" algn="l" fontAlgn="b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Rest </a:t>
                      </a:r>
                      <a:r>
                        <a:rPr lang="nb-NO" sz="2000" kern="100" dirty="0" err="1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of</a:t>
                      </a: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World</a:t>
                      </a: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marR="0" lvl="3" indent="0" algn="l" defTabSz="914446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 </a:t>
                      </a:r>
                      <a:r>
                        <a:rPr lang="nb-NO" sz="2000" b="1" kern="1200" dirty="0" err="1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world</a:t>
                      </a:r>
                      <a:endParaRPr lang="nb-NO" sz="2000" b="1" kern="1200" dirty="0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488570"/>
                  </a:ext>
                </a:extLst>
              </a:tr>
              <a:tr h="1687507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Christmas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1.7</a:t>
                      </a: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13.1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78.9%, k2 = 89.8% 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p = 13.0%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 3.4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50.2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 9.1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63.8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50.4%, k2 = 90.1%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19.6%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 43.2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105.3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 96.6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Tesla =   8.4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41.5%, k2 = 79.6%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49.0%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8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  5.1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106.5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114.4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160.4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10.2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40.4%, k2 = 69.3%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 p = 75.9%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903440"/>
                  </a:ext>
                </a:extLst>
              </a:tr>
              <a:tr h="1485452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Other</a:t>
                      </a: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16.8 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10.4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8.7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46.8%, k2 = 75.8%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51.8%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26.0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21.6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36.9 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43.7%, k2 = 74.4%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58.5%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= 2.7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Tesla = 6.5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70.7%, k2 = 100.0%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p = 0.0%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28.7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38.4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Pepsi = 47.3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15.2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k1 = 36.5%, k2 = 66.1%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92.8%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540692"/>
                  </a:ext>
                </a:extLst>
              </a:tr>
              <a:tr h="168750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</a:t>
                      </a:r>
                    </a:p>
                    <a:p>
                      <a:pPr algn="ctr" fontAlgn="ctr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1.7</a:t>
                      </a: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29.9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10.5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57.0%, k2 = 77.0%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40.5%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29.4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71.8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46.0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63.8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34.0%, k2 = 64.3%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 p = 105.0%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 2.7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 43.2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105.3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 96.6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14.9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40.1%, k2 = 76.9%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57.7%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33.8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144.9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161.7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160.4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25.4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30.7%, k2 = 61.2% 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126.2%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491987"/>
                  </a:ext>
                </a:extLst>
              </a:tr>
            </a:tbl>
          </a:graphicData>
        </a:graphic>
      </p:graphicFrame>
      <p:sp>
        <p:nvSpPr>
          <p:cNvPr id="2" name="TekstSylinder 1">
            <a:extLst>
              <a:ext uri="{FF2B5EF4-FFF2-40B4-BE49-F238E27FC236}">
                <a16:creationId xmlns:a16="http://schemas.microsoft.com/office/drawing/2014/main" id="{288A1828-06A3-3071-784B-6F9CC03BA962}"/>
              </a:ext>
            </a:extLst>
          </p:cNvPr>
          <p:cNvSpPr txBox="1"/>
          <p:nvPr/>
        </p:nvSpPr>
        <p:spPr>
          <a:xfrm>
            <a:off x="9480883" y="-300791"/>
            <a:ext cx="3007895" cy="7776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nb-NO" dirty="0"/>
          </a:p>
        </p:txBody>
      </p:sp>
      <p:sp>
        <p:nvSpPr>
          <p:cNvPr id="4" name="TekstSylinder 3">
            <a:extLst>
              <a:ext uri="{FF2B5EF4-FFF2-40B4-BE49-F238E27FC236}">
                <a16:creationId xmlns:a16="http://schemas.microsoft.com/office/drawing/2014/main" id="{43E5E14D-EFD6-64BA-602E-75325B87B6B4}"/>
              </a:ext>
            </a:extLst>
          </p:cNvPr>
          <p:cNvSpPr txBox="1"/>
          <p:nvPr/>
        </p:nvSpPr>
        <p:spPr>
          <a:xfrm>
            <a:off x="-429126" y="4788422"/>
            <a:ext cx="10776283" cy="262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nb-NO" dirty="0"/>
          </a:p>
        </p:txBody>
      </p:sp>
      <p:sp>
        <p:nvSpPr>
          <p:cNvPr id="15" name="Bildeforklaring formet som et avrundet rektangel 5">
            <a:extLst>
              <a:ext uri="{FF2B5EF4-FFF2-40B4-BE49-F238E27FC236}">
                <a16:creationId xmlns:a16="http://schemas.microsoft.com/office/drawing/2014/main" id="{3FB86375-3059-3DF7-3A10-B6EABE5ABDFD}"/>
              </a:ext>
            </a:extLst>
          </p:cNvPr>
          <p:cNvSpPr txBox="1">
            <a:spLocks/>
          </p:cNvSpPr>
          <p:nvPr/>
        </p:nvSpPr>
        <p:spPr>
          <a:xfrm>
            <a:off x="1801729" y="5252937"/>
            <a:ext cx="5877426" cy="1394760"/>
          </a:xfrm>
          <a:prstGeom prst="wedgeRoundRectCallout">
            <a:avLst>
              <a:gd name="adj1" fmla="val 20531"/>
              <a:gd name="adj2" fmla="val 3748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>
                <a:solidFill>
                  <a:schemeClr val="tx1"/>
                </a:solidFill>
              </a:rPr>
              <a:t>To identify sensitive cells, one must examine each contributor’s value within each table cell.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Bildeforklaring formet som et avrundet rektangel 5">
            <a:extLst>
              <a:ext uri="{FF2B5EF4-FFF2-40B4-BE49-F238E27FC236}">
                <a16:creationId xmlns:a16="http://schemas.microsoft.com/office/drawing/2014/main" id="{B03BA242-A286-64AD-8E5F-3E0312E194CE}"/>
              </a:ext>
            </a:extLst>
          </p:cNvPr>
          <p:cNvSpPr txBox="1">
            <a:spLocks/>
          </p:cNvSpPr>
          <p:nvPr/>
        </p:nvSpPr>
        <p:spPr>
          <a:xfrm>
            <a:off x="2160197" y="1751888"/>
            <a:ext cx="5877426" cy="2845749"/>
          </a:xfrm>
          <a:prstGeom prst="wedgeRoundRectCallout">
            <a:avLst>
              <a:gd name="adj1" fmla="val 20531"/>
              <a:gd name="adj2" fmla="val 3748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b="1" dirty="0">
                <a:solidFill>
                  <a:schemeClr val="tx1"/>
                </a:solidFill>
              </a:rPr>
              <a:t>Dominance rules: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/>
                </a:solidFill>
              </a:rPr>
              <a:t>Compute the percentage contribution of the largest contributor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/>
                </a:solidFill>
              </a:rPr>
              <a:t>Compute the combined percentage contribution of the two largest contributors</a:t>
            </a:r>
          </a:p>
          <a:p>
            <a:pPr>
              <a:lnSpc>
                <a:spcPct val="100000"/>
              </a:lnSpc>
            </a:pP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39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15" grpId="0" animBg="1"/>
      <p:bldP spid="15" grpId="1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0E458-7D66-957C-0D01-19B72092E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88F606DB-343A-FE64-F52D-5AB18E2069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0153" y="6349153"/>
            <a:ext cx="7230416" cy="298543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13" name="Tabell 12">
            <a:extLst>
              <a:ext uri="{FF2B5EF4-FFF2-40B4-BE49-F238E27FC236}">
                <a16:creationId xmlns:a16="http://schemas.microsoft.com/office/drawing/2014/main" id="{C381A4EB-28A9-2194-6C7B-5370584232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30221"/>
              </p:ext>
            </p:extLst>
          </p:nvPr>
        </p:nvGraphicFramePr>
        <p:xfrm>
          <a:off x="1" y="0"/>
          <a:ext cx="12191998" cy="7081282"/>
        </p:xfrm>
        <a:graphic>
          <a:graphicData uri="http://schemas.openxmlformats.org/drawingml/2006/table">
            <a:tbl>
              <a:tblPr firstRow="1" bandRow="1"/>
              <a:tblGrid>
                <a:gridCol w="1513602">
                  <a:extLst>
                    <a:ext uri="{9D8B030D-6E8A-4147-A177-3AD203B41FA5}">
                      <a16:colId xmlns:a16="http://schemas.microsoft.com/office/drawing/2014/main" val="899770995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2694817510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456660000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3453579545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4197741227"/>
                    </a:ext>
                  </a:extLst>
                </a:gridCol>
              </a:tblGrid>
              <a:tr h="8458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lang="nb-NO" sz="1600" kern="1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lvl="3" algn="l" fontAlgn="b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Europe</a:t>
                      </a: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marR="0" lvl="3" indent="0" algn="l" defTabSz="914446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America</a:t>
                      </a:r>
                      <a:endParaRPr kumimoji="0" lang="nb-NO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ptos" panose="020B00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lvl="3" algn="l" fontAlgn="b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Rest </a:t>
                      </a:r>
                      <a:r>
                        <a:rPr lang="nb-NO" sz="2000" kern="100" dirty="0" err="1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of</a:t>
                      </a: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World</a:t>
                      </a: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marR="0" lvl="3" indent="0" algn="l" defTabSz="914446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 </a:t>
                      </a:r>
                      <a:r>
                        <a:rPr lang="nb-NO" sz="2000" b="1" kern="1200" dirty="0" err="1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world</a:t>
                      </a:r>
                      <a:endParaRPr lang="nb-NO" sz="2000" b="1" kern="1200" dirty="0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488570"/>
                  </a:ext>
                </a:extLst>
              </a:tr>
              <a:tr h="1687507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Christmas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1.7</a:t>
                      </a: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13.1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1.8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78.9%, k2 = 89.8% 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p = 13.0%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 3.4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50.2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 9.1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63.8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50.4%, k2 = 90.1%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19.6%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 43.2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105.3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 96.6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Tesla =   8.4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41.5%, k2 = 79.6%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49.0%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8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  5.1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106.5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114.4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160.4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10.2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40.4%, k2 = 69.3%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 p = 75.9%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903440"/>
                  </a:ext>
                </a:extLst>
              </a:tr>
              <a:tr h="1485452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Other</a:t>
                      </a: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16.8 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10.4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8.7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k1 = 46.8%, k2 = 75.8%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51.8%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26.0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21.6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36.9 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43.7%, k2 = 74.4%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58.5%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= 2.7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Tesla = 6.5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70.7%, k2 = 100.0%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p = 0.0%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28.7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38.4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Pepsi = 47.3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15.2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k1 = 36.5%, k2 = 66.1%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92.8%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540692"/>
                  </a:ext>
                </a:extLst>
              </a:tr>
              <a:tr h="168750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</a:t>
                      </a:r>
                    </a:p>
                    <a:p>
                      <a:pPr algn="ctr" fontAlgn="ctr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1.7</a:t>
                      </a: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29.9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10.5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57.0%, k2 = 77.0%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40.5%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29.4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71.8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46.0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63.8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34.0%, k2 = 64.3%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 p = 105.0%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 2.7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 43.2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105.3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 96.6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14.9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40.1%, k2 = 76.9%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57.7%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33.8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144.9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161.7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160.4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25.4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30.7%, k2 = 61.2% 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126.2%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491987"/>
                  </a:ext>
                </a:extLst>
              </a:tr>
            </a:tbl>
          </a:graphicData>
        </a:graphic>
      </p:graphicFrame>
      <p:sp>
        <p:nvSpPr>
          <p:cNvPr id="6" name="Bildeforklaring formet som et avrundet rektangel 5">
            <a:extLst>
              <a:ext uri="{FF2B5EF4-FFF2-40B4-BE49-F238E27FC236}">
                <a16:creationId xmlns:a16="http://schemas.microsoft.com/office/drawing/2014/main" id="{F7230E42-8C6E-B5E6-4C8B-617242BA26D4}"/>
              </a:ext>
            </a:extLst>
          </p:cNvPr>
          <p:cNvSpPr txBox="1">
            <a:spLocks/>
          </p:cNvSpPr>
          <p:nvPr/>
        </p:nvSpPr>
        <p:spPr>
          <a:xfrm>
            <a:off x="2160197" y="1751888"/>
            <a:ext cx="5877426" cy="2845749"/>
          </a:xfrm>
          <a:prstGeom prst="wedgeRoundRectCallout">
            <a:avLst>
              <a:gd name="adj1" fmla="val 20531"/>
              <a:gd name="adj2" fmla="val 3748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b="1" dirty="0">
                <a:solidFill>
                  <a:schemeClr val="tx1"/>
                </a:solidFill>
              </a:rPr>
              <a:t>Dominance rules: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/>
                </a:solidFill>
              </a:rPr>
              <a:t>Compute the percentage contribution of the largest contributor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/>
                </a:solidFill>
              </a:rPr>
              <a:t>Compute the combined percentage contribution of the two largest contributors</a:t>
            </a:r>
          </a:p>
          <a:p>
            <a:pPr>
              <a:lnSpc>
                <a:spcPct val="100000"/>
              </a:lnSpc>
            </a:pP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Bildeforklaring formet som et avrundet rektangel 5">
            <a:extLst>
              <a:ext uri="{FF2B5EF4-FFF2-40B4-BE49-F238E27FC236}">
                <a16:creationId xmlns:a16="http://schemas.microsoft.com/office/drawing/2014/main" id="{F7A56820-141F-C869-0603-741944EBAF5C}"/>
              </a:ext>
            </a:extLst>
          </p:cNvPr>
          <p:cNvSpPr txBox="1">
            <a:spLocks/>
          </p:cNvSpPr>
          <p:nvPr/>
        </p:nvSpPr>
        <p:spPr>
          <a:xfrm>
            <a:off x="2160197" y="2624445"/>
            <a:ext cx="5877426" cy="1394760"/>
          </a:xfrm>
          <a:prstGeom prst="wedgeRoundRectCallout">
            <a:avLst>
              <a:gd name="adj1" fmla="val 20531"/>
              <a:gd name="adj2" fmla="val 3748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dirty="0">
                <a:solidFill>
                  <a:schemeClr val="tx1"/>
                </a:solidFill>
              </a:rPr>
              <a:t>Find the sensitive cells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</a:rPr>
              <a:t>Cells where the chosen threshold values ​​are exceeded 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57561C3B-39D0-0801-5074-47219905A10B}"/>
              </a:ext>
            </a:extLst>
          </p:cNvPr>
          <p:cNvSpPr txBox="1">
            <a:spLocks/>
          </p:cNvSpPr>
          <p:nvPr/>
        </p:nvSpPr>
        <p:spPr>
          <a:xfrm>
            <a:off x="1876925" y="3540641"/>
            <a:ext cx="5019753" cy="388012"/>
          </a:xfrm>
          <a:prstGeom prst="wedgeRoundRectCallout">
            <a:avLst>
              <a:gd name="adj1" fmla="val 29376"/>
              <a:gd name="adj2" fmla="val -313580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With 90% as k2-limit. This cell is primary suppressed.</a:t>
            </a:r>
          </a:p>
        </p:txBody>
      </p:sp>
      <p:sp>
        <p:nvSpPr>
          <p:cNvPr id="3" name="Bildeforklaring formet som et avrundet rektangel 5">
            <a:extLst>
              <a:ext uri="{FF2B5EF4-FFF2-40B4-BE49-F238E27FC236}">
                <a16:creationId xmlns:a16="http://schemas.microsoft.com/office/drawing/2014/main" id="{BEAB8EA3-6A93-E6E7-19A8-1103D2B8D179}"/>
              </a:ext>
            </a:extLst>
          </p:cNvPr>
          <p:cNvSpPr txBox="1">
            <a:spLocks/>
          </p:cNvSpPr>
          <p:nvPr/>
        </p:nvSpPr>
        <p:spPr>
          <a:xfrm>
            <a:off x="2160197" y="5576715"/>
            <a:ext cx="5019753" cy="388012"/>
          </a:xfrm>
          <a:prstGeom prst="wedgeRoundRectCallout">
            <a:avLst>
              <a:gd name="adj1" fmla="val 69963"/>
              <a:gd name="adj2" fmla="val -30117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And of course this cell is is primary suppressed.</a:t>
            </a:r>
          </a:p>
        </p:txBody>
      </p:sp>
      <p:sp>
        <p:nvSpPr>
          <p:cNvPr id="4" name="Avrundet rektangel 47">
            <a:extLst>
              <a:ext uri="{FF2B5EF4-FFF2-40B4-BE49-F238E27FC236}">
                <a16:creationId xmlns:a16="http://schemas.microsoft.com/office/drawing/2014/main" id="{7D0EB543-9867-720E-8A7A-2BBF2788F75A}"/>
              </a:ext>
            </a:extLst>
          </p:cNvPr>
          <p:cNvSpPr/>
          <p:nvPr/>
        </p:nvSpPr>
        <p:spPr>
          <a:xfrm>
            <a:off x="6896678" y="2753080"/>
            <a:ext cx="2355112" cy="1947877"/>
          </a:xfrm>
          <a:prstGeom prst="roundRect">
            <a:avLst/>
          </a:prstGeom>
          <a:noFill/>
          <a:ln w="155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vrundet rektangel 47">
            <a:extLst>
              <a:ext uri="{FF2B5EF4-FFF2-40B4-BE49-F238E27FC236}">
                <a16:creationId xmlns:a16="http://schemas.microsoft.com/office/drawing/2014/main" id="{C973990C-5FB1-C5E6-8953-38BC4670F4FC}"/>
              </a:ext>
            </a:extLst>
          </p:cNvPr>
          <p:cNvSpPr/>
          <p:nvPr/>
        </p:nvSpPr>
        <p:spPr>
          <a:xfrm>
            <a:off x="4367761" y="513348"/>
            <a:ext cx="2355112" cy="2048216"/>
          </a:xfrm>
          <a:prstGeom prst="roundRect">
            <a:avLst/>
          </a:prstGeom>
          <a:noFill/>
          <a:ln w="155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73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5" grpId="1" animBg="1"/>
      <p:bldP spid="2" grpId="0" animBg="1"/>
      <p:bldP spid="3" grpId="0" animBg="1"/>
      <p:bldP spid="4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18B61E-D347-501B-3AF5-B5236F69B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373C63F1-A423-0BC3-5354-531A6AB9B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0153" y="6349153"/>
            <a:ext cx="7230416" cy="298543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13" name="Tabell 12">
            <a:extLst>
              <a:ext uri="{FF2B5EF4-FFF2-40B4-BE49-F238E27FC236}">
                <a16:creationId xmlns:a16="http://schemas.microsoft.com/office/drawing/2014/main" id="{CA042B00-3177-7A39-619B-7322FE71604F}"/>
              </a:ext>
            </a:extLst>
          </p:cNvPr>
          <p:cNvGraphicFramePr>
            <a:graphicFrameLocks noGrp="1"/>
          </p:cNvGraphicFramePr>
          <p:nvPr/>
        </p:nvGraphicFramePr>
        <p:xfrm>
          <a:off x="1" y="0"/>
          <a:ext cx="12191998" cy="7081282"/>
        </p:xfrm>
        <a:graphic>
          <a:graphicData uri="http://schemas.openxmlformats.org/drawingml/2006/table">
            <a:tbl>
              <a:tblPr firstRow="1" bandRow="1"/>
              <a:tblGrid>
                <a:gridCol w="1513602">
                  <a:extLst>
                    <a:ext uri="{9D8B030D-6E8A-4147-A177-3AD203B41FA5}">
                      <a16:colId xmlns:a16="http://schemas.microsoft.com/office/drawing/2014/main" val="899770995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2694817510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456660000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3453579545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4197741227"/>
                    </a:ext>
                  </a:extLst>
                </a:gridCol>
              </a:tblGrid>
              <a:tr h="8458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lang="nb-NO" sz="1600" kern="1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lvl="3" algn="l" fontAlgn="b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Europe</a:t>
                      </a: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marR="0" lvl="3" indent="0" algn="l" defTabSz="914446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America</a:t>
                      </a:r>
                      <a:endParaRPr kumimoji="0" lang="nb-NO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ptos" panose="020B00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lvl="3" algn="l" fontAlgn="b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Rest </a:t>
                      </a:r>
                      <a:r>
                        <a:rPr lang="nb-NO" sz="2000" kern="100" dirty="0" err="1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of</a:t>
                      </a: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World</a:t>
                      </a: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marR="0" lvl="3" indent="0" algn="l" defTabSz="914446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 </a:t>
                      </a:r>
                      <a:r>
                        <a:rPr lang="nb-NO" sz="2000" b="1" kern="1200" dirty="0" err="1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world</a:t>
                      </a:r>
                      <a:endParaRPr lang="nb-NO" sz="2000" b="1" kern="1200" dirty="0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488570"/>
                  </a:ext>
                </a:extLst>
              </a:tr>
              <a:tr h="1687507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Christmas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1.7</a:t>
                      </a: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13.1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78.9%, k2 = 89.8% 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p = 13.0%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 3.4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50.2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 9.1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63.8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50.4%, k2 = 90.1%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19.6%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 43.2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105.3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 96.6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Tesla =   8.4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41.5%, k2 = 79.6%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49.0%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8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  5.1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106.5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114.4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160.4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10.2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40.4%, k2 = 69.3%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 p = 75.9%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903440"/>
                  </a:ext>
                </a:extLst>
              </a:tr>
              <a:tr h="1485452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Other</a:t>
                      </a: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16.8 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10.4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8.7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46.8%, k2 = 75.8%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51.8%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26.0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21.6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36.9 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43.7%, k2 = 74.4%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58.5%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= 2.7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Tesla = 6.5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70.7%, k2 = 100.0%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p = 0.0%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28.7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38.4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Pepsi = 47.3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15.2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k1 = 36.5%, k2 = 66.1%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92.8%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540692"/>
                  </a:ext>
                </a:extLst>
              </a:tr>
              <a:tr h="168750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</a:t>
                      </a:r>
                    </a:p>
                    <a:p>
                      <a:pPr algn="ctr" fontAlgn="ctr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1.7</a:t>
                      </a: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29.9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10.5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57.0%, k2 = 77.0%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40.5%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29.4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71.8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46.0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63.8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34.0%, k2 = 64.3%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 p = 105.0%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 2.7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 43.2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105.3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 96.6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14.9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40.1%, k2 = 76.9%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57.7%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33.8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144.9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161.7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160.4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25.4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30.7%, k2 = 61.2% 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126.2%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491987"/>
                  </a:ext>
                </a:extLst>
              </a:tr>
            </a:tbl>
          </a:graphicData>
        </a:graphic>
      </p:graphicFrame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1AE4E763-DA18-595D-F04E-B2C2F1B08060}"/>
              </a:ext>
            </a:extLst>
          </p:cNvPr>
          <p:cNvSpPr txBox="1">
            <a:spLocks/>
          </p:cNvSpPr>
          <p:nvPr/>
        </p:nvSpPr>
        <p:spPr>
          <a:xfrm>
            <a:off x="2220018" y="2892287"/>
            <a:ext cx="5877426" cy="2187888"/>
          </a:xfrm>
          <a:prstGeom prst="wedgeRoundRectCallout">
            <a:avLst>
              <a:gd name="adj1" fmla="val 20531"/>
              <a:gd name="adj2" fmla="val 3748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b="1" dirty="0">
                <a:solidFill>
                  <a:schemeClr val="tx1"/>
                </a:solidFill>
              </a:rPr>
              <a:t>p% rule</a:t>
            </a:r>
            <a:r>
              <a:rPr lang="en-US" sz="2200" dirty="0">
                <a:solidFill>
                  <a:schemeClr val="tx1"/>
                </a:solidFill>
              </a:rPr>
              <a:t>: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/>
                </a:solidFill>
              </a:rPr>
              <a:t>Determine how closely (in percentage terms) the second-largest contributor can estimate the value of the largest </a:t>
            </a:r>
            <a:r>
              <a:rPr lang="en-US" sz="2200" dirty="0">
                <a:solidFill>
                  <a:schemeClr val="tx1"/>
                </a:solidFill>
              </a:rPr>
              <a:t>contributor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03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BCAC6-BDD4-AD07-2EE9-D0EF99629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0E136E3E-FAF3-FC39-4225-6F9F7DB7AE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0153" y="6349153"/>
            <a:ext cx="7230416" cy="298543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13" name="Tabell 12">
            <a:extLst>
              <a:ext uri="{FF2B5EF4-FFF2-40B4-BE49-F238E27FC236}">
                <a16:creationId xmlns:a16="http://schemas.microsoft.com/office/drawing/2014/main" id="{B397649B-0617-4C02-4E55-F58A708E89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9156473"/>
              </p:ext>
            </p:extLst>
          </p:nvPr>
        </p:nvGraphicFramePr>
        <p:xfrm>
          <a:off x="1" y="0"/>
          <a:ext cx="12191998" cy="7081282"/>
        </p:xfrm>
        <a:graphic>
          <a:graphicData uri="http://schemas.openxmlformats.org/drawingml/2006/table">
            <a:tbl>
              <a:tblPr firstRow="1" bandRow="1"/>
              <a:tblGrid>
                <a:gridCol w="1513602">
                  <a:extLst>
                    <a:ext uri="{9D8B030D-6E8A-4147-A177-3AD203B41FA5}">
                      <a16:colId xmlns:a16="http://schemas.microsoft.com/office/drawing/2014/main" val="899770995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2694817510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456660000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3453579545"/>
                    </a:ext>
                  </a:extLst>
                </a:gridCol>
                <a:gridCol w="2669599">
                  <a:extLst>
                    <a:ext uri="{9D8B030D-6E8A-4147-A177-3AD203B41FA5}">
                      <a16:colId xmlns:a16="http://schemas.microsoft.com/office/drawing/2014/main" val="4197741227"/>
                    </a:ext>
                  </a:extLst>
                </a:gridCol>
              </a:tblGrid>
              <a:tr h="8458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lang="nb-NO" sz="1600" kern="1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lvl="3" algn="l" fontAlgn="b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Europe</a:t>
                      </a: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marR="0" lvl="3" indent="0" algn="l" defTabSz="914446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America</a:t>
                      </a:r>
                      <a:endParaRPr kumimoji="0" lang="nb-NO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ptos" panose="020B00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lvl="3" algn="l" fontAlgn="b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Rest </a:t>
                      </a:r>
                      <a:r>
                        <a:rPr lang="nb-NO" sz="2000" kern="100" dirty="0" err="1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of</a:t>
                      </a:r>
                      <a:r>
                        <a:rPr lang="nb-NO" sz="2000" kern="100" dirty="0">
                          <a:effectLst/>
                          <a:latin typeface="Aptos" panose="020B00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World</a:t>
                      </a: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marL="324000" marR="0" lvl="3" indent="0" algn="l" defTabSz="914446" rtl="0" eaLnBrk="1" fontAlgn="b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 </a:t>
                      </a:r>
                      <a:r>
                        <a:rPr lang="nb-NO" sz="2000" b="1" kern="1200" dirty="0" err="1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world</a:t>
                      </a:r>
                      <a:endParaRPr lang="nb-NO" sz="2000" b="1" kern="1200" dirty="0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488570"/>
                  </a:ext>
                </a:extLst>
              </a:tr>
              <a:tr h="1687507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Christmas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1.7</a:t>
                      </a: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13.1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78.9%, k2 = 89.8% 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p = 13.0%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 3.4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50.2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 9.1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63.8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50.4%, k2 = 90.1%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19.6%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 43.2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105.3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 96.6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Tesla =   8.4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41.5%, k2 = 79.6%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49.0%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8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  5.1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106.5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114.4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160.4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10.2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40.4%, k2 = 69.3%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 p = 75.9%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903440"/>
                  </a:ext>
                </a:extLst>
              </a:tr>
              <a:tr h="1485452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Other</a:t>
                      </a: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16.8 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10.4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8.7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46.8%, k2 = 75.8%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51.8%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26.0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21.6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36.9 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43.7%, k2 = 74.4%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58.5%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= 2.7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Tesla = 6.5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bg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70.7%, k2 = 100.0%</a:t>
                      </a:r>
                      <a:endParaRPr lang="nb-NO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p = 0.0%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28.7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38.4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Pepsi = 47.3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15.2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k1 = 36.5%, k2 = 66.1%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92.8%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540692"/>
                  </a:ext>
                </a:extLst>
              </a:tr>
              <a:tr h="168750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</a:t>
                      </a:r>
                    </a:p>
                    <a:p>
                      <a:pPr algn="ctr" fontAlgn="ctr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20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gifts</a:t>
                      </a:r>
                      <a:endParaRPr lang="nb-NO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1.7</a:t>
                      </a: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29.9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10.5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k1 = 57.0%, k2 = 77.0%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40.5%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IKEA  = 29.4</a:t>
                      </a:r>
                      <a:endParaRPr lang="nb-NO" sz="16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Nike  = 71.8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46.0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63.8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k1 = 34.0%, k2 = 64.3%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 p = 105.0%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 2.7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 43.2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105.3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 96.6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14.9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40.1%, k2 = 76.9%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p = 57.7%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IKEA  =  33.8</a:t>
                      </a: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Nike  = 144.9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46" rtl="0" eaLnBrk="1" fontAlgn="b" latinLnBrk="0" hangingPunct="1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Pepsi = 161.7  </a:t>
                      </a: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Sony  = 160.4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Tesla =  25.4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b-NO" sz="1600" kern="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nb-NO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rgbClr val="137637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nn-NO" sz="1600" kern="1200" dirty="0">
                          <a:solidFill>
                            <a:schemeClr val="accent4">
                              <a:lumMod val="20000"/>
                              <a:lumOff val="80000"/>
                            </a:schemeClr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k1 = 30.7%, k2 = 61.2% </a:t>
                      </a:r>
                      <a:endParaRPr lang="nb-NO" sz="1600" kern="100" dirty="0"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fontAlgn="b">
                        <a:lnSpc>
                          <a:spcPct val="10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          </a:t>
                      </a:r>
                      <a:r>
                        <a:rPr lang="nn-NO" sz="1600" kern="1200" dirty="0">
                          <a:solidFill>
                            <a:schemeClr val="tx1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 = 126.2%</a:t>
                      </a:r>
                      <a:endParaRPr lang="nb-NO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03" marR="5703" marT="5703" marB="0" anchor="b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491987"/>
                  </a:ext>
                </a:extLst>
              </a:tr>
            </a:tbl>
          </a:graphicData>
        </a:graphic>
      </p:graphicFrame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2C5B239E-3F70-6F67-EF1B-32D5BEE120FB}"/>
              </a:ext>
            </a:extLst>
          </p:cNvPr>
          <p:cNvSpPr txBox="1">
            <a:spLocks/>
          </p:cNvSpPr>
          <p:nvPr/>
        </p:nvSpPr>
        <p:spPr>
          <a:xfrm>
            <a:off x="2220018" y="2892287"/>
            <a:ext cx="5877426" cy="2187888"/>
          </a:xfrm>
          <a:prstGeom prst="wedgeRoundRectCallout">
            <a:avLst>
              <a:gd name="adj1" fmla="val 20531"/>
              <a:gd name="adj2" fmla="val 3748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b="1" dirty="0">
                <a:solidFill>
                  <a:schemeClr val="tx1"/>
                </a:solidFill>
              </a:rPr>
              <a:t>p% rule</a:t>
            </a:r>
            <a:r>
              <a:rPr lang="en-US" sz="2200" dirty="0">
                <a:solidFill>
                  <a:schemeClr val="tx1"/>
                </a:solidFill>
              </a:rPr>
              <a:t>: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/>
                </a:solidFill>
              </a:rPr>
              <a:t>Determine how closely (in percentage terms) the second-largest contributor can estimate the value of the largest </a:t>
            </a:r>
            <a:r>
              <a:rPr lang="en-US" sz="2200" dirty="0">
                <a:solidFill>
                  <a:schemeClr val="tx1"/>
                </a:solidFill>
              </a:rPr>
              <a:t>contributor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Bildeforklaring formet som et avrundet rektangel 5">
            <a:extLst>
              <a:ext uri="{FF2B5EF4-FFF2-40B4-BE49-F238E27FC236}">
                <a16:creationId xmlns:a16="http://schemas.microsoft.com/office/drawing/2014/main" id="{1E455B00-7ED1-2CB5-F2F9-6C77A8D84508}"/>
              </a:ext>
            </a:extLst>
          </p:cNvPr>
          <p:cNvSpPr txBox="1">
            <a:spLocks/>
          </p:cNvSpPr>
          <p:nvPr/>
        </p:nvSpPr>
        <p:spPr>
          <a:xfrm>
            <a:off x="1876925" y="3540641"/>
            <a:ext cx="5019753" cy="388012"/>
          </a:xfrm>
          <a:prstGeom prst="wedgeRoundRectCallout">
            <a:avLst>
              <a:gd name="adj1" fmla="val -33581"/>
              <a:gd name="adj2" fmla="val -2432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With 15% as p-limit. This cell is primary suppressed.</a:t>
            </a:r>
          </a:p>
        </p:txBody>
      </p:sp>
      <p:sp>
        <p:nvSpPr>
          <p:cNvPr id="4" name="Avrundet rektangel 47">
            <a:extLst>
              <a:ext uri="{FF2B5EF4-FFF2-40B4-BE49-F238E27FC236}">
                <a16:creationId xmlns:a16="http://schemas.microsoft.com/office/drawing/2014/main" id="{27669C8F-DFB9-F39A-F786-25647DAB7E72}"/>
              </a:ext>
            </a:extLst>
          </p:cNvPr>
          <p:cNvSpPr/>
          <p:nvPr/>
        </p:nvSpPr>
        <p:spPr>
          <a:xfrm>
            <a:off x="1608519" y="480666"/>
            <a:ext cx="2355112" cy="2315331"/>
          </a:xfrm>
          <a:prstGeom prst="roundRect">
            <a:avLst/>
          </a:prstGeom>
          <a:noFill/>
          <a:ln w="155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Bildeforklaring formet som et avrundet rektangel 5">
            <a:extLst>
              <a:ext uri="{FF2B5EF4-FFF2-40B4-BE49-F238E27FC236}">
                <a16:creationId xmlns:a16="http://schemas.microsoft.com/office/drawing/2014/main" id="{A25F4BBB-1A03-65D4-B385-1511482923CE}"/>
              </a:ext>
            </a:extLst>
          </p:cNvPr>
          <p:cNvSpPr txBox="1">
            <a:spLocks/>
          </p:cNvSpPr>
          <p:nvPr/>
        </p:nvSpPr>
        <p:spPr>
          <a:xfrm>
            <a:off x="2160197" y="5576715"/>
            <a:ext cx="5019753" cy="388012"/>
          </a:xfrm>
          <a:prstGeom prst="wedgeRoundRectCallout">
            <a:avLst>
              <a:gd name="adj1" fmla="val 57819"/>
              <a:gd name="adj2" fmla="val -230892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And of course this cell is is primary suppressed.</a:t>
            </a:r>
          </a:p>
        </p:txBody>
      </p:sp>
      <p:sp>
        <p:nvSpPr>
          <p:cNvPr id="6" name="Avrundet rektangel 47">
            <a:extLst>
              <a:ext uri="{FF2B5EF4-FFF2-40B4-BE49-F238E27FC236}">
                <a16:creationId xmlns:a16="http://schemas.microsoft.com/office/drawing/2014/main" id="{EEDF2EE1-F76F-BAA0-9E40-194EF73C1B0F}"/>
              </a:ext>
            </a:extLst>
          </p:cNvPr>
          <p:cNvSpPr/>
          <p:nvPr/>
        </p:nvSpPr>
        <p:spPr>
          <a:xfrm>
            <a:off x="6896678" y="2753080"/>
            <a:ext cx="2355112" cy="2187888"/>
          </a:xfrm>
          <a:prstGeom prst="roundRect">
            <a:avLst/>
          </a:prstGeom>
          <a:noFill/>
          <a:ln w="155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73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l 5">
            <a:extLst>
              <a:ext uri="{FF2B5EF4-FFF2-40B4-BE49-F238E27FC236}">
                <a16:creationId xmlns:a16="http://schemas.microsoft.com/office/drawing/2014/main" id="{366BDECC-A2F8-C638-8450-79C3AC9C0E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963332"/>
              </p:ext>
            </p:extLst>
          </p:nvPr>
        </p:nvGraphicFramePr>
        <p:xfrm>
          <a:off x="638451" y="803350"/>
          <a:ext cx="10577015" cy="4728248"/>
        </p:xfrm>
        <a:graphic>
          <a:graphicData uri="http://schemas.openxmlformats.org/drawingml/2006/table">
            <a:tbl>
              <a:tblPr firstRow="1" bandRow="1"/>
              <a:tblGrid>
                <a:gridCol w="1701357">
                  <a:extLst>
                    <a:ext uri="{9D8B030D-6E8A-4147-A177-3AD203B41FA5}">
                      <a16:colId xmlns:a16="http://schemas.microsoft.com/office/drawing/2014/main" val="2805930719"/>
                    </a:ext>
                  </a:extLst>
                </a:gridCol>
                <a:gridCol w="1575828">
                  <a:extLst>
                    <a:ext uri="{9D8B030D-6E8A-4147-A177-3AD203B41FA5}">
                      <a16:colId xmlns:a16="http://schemas.microsoft.com/office/drawing/2014/main" val="1399595591"/>
                    </a:ext>
                  </a:extLst>
                </a:gridCol>
                <a:gridCol w="2764014">
                  <a:extLst>
                    <a:ext uri="{9D8B030D-6E8A-4147-A177-3AD203B41FA5}">
                      <a16:colId xmlns:a16="http://schemas.microsoft.com/office/drawing/2014/main" val="931720861"/>
                    </a:ext>
                  </a:extLst>
                </a:gridCol>
                <a:gridCol w="2274529">
                  <a:extLst>
                    <a:ext uri="{9D8B030D-6E8A-4147-A177-3AD203B41FA5}">
                      <a16:colId xmlns:a16="http://schemas.microsoft.com/office/drawing/2014/main" val="3975118671"/>
                    </a:ext>
                  </a:extLst>
                </a:gridCol>
                <a:gridCol w="2261287">
                  <a:extLst>
                    <a:ext uri="{9D8B030D-6E8A-4147-A177-3AD203B41FA5}">
                      <a16:colId xmlns:a16="http://schemas.microsoft.com/office/drawing/2014/main" val="3321905319"/>
                    </a:ext>
                  </a:extLst>
                </a:gridCol>
              </a:tblGrid>
              <a:tr h="11820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buNone/>
                      </a:pPr>
                      <a:endParaRPr lang="nb-NO" sz="2600" kern="1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Europe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America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8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Rest of World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b-NO" sz="28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 </a:t>
                      </a:r>
                      <a:r>
                        <a:rPr lang="nb-NO" sz="2800" b="1" kern="1200" dirty="0" err="1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world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2283688"/>
                  </a:ext>
                </a:extLst>
              </a:tr>
              <a:tr h="1182062"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Christmas gifts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16.6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126.5</a:t>
                      </a:r>
                      <a:r>
                        <a:rPr lang="nb-NO" sz="3300" b="1" u="sng" kern="100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nb-NO" sz="3300" b="1" u="sng" kern="1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253.5</a:t>
                      </a:r>
                      <a:r>
                        <a:rPr lang="en-US" sz="33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396.6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574584"/>
                  </a:ext>
                </a:extLst>
              </a:tr>
              <a:tr h="1182062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nb-NO" sz="2800" kern="1200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Other</a:t>
                      </a: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35.9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84.5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9.2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129.6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655941"/>
                  </a:ext>
                </a:extLst>
              </a:tr>
              <a:tr h="118206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nb-NO" sz="28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 </a:t>
                      </a:r>
                    </a:p>
                    <a:p>
                      <a:pPr algn="ctr" fontAlgn="ctr">
                        <a:lnSpc>
                          <a:spcPct val="100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nb-NO" sz="28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52.5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211.0 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262.7 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526.2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9352480"/>
                  </a:ext>
                </a:extLst>
              </a:tr>
            </a:tbl>
          </a:graphicData>
        </a:graphic>
      </p:graphicFrame>
      <p:sp>
        <p:nvSpPr>
          <p:cNvPr id="7" name="Rektangel: avrundede hjørner 6">
            <a:extLst>
              <a:ext uri="{FF2B5EF4-FFF2-40B4-BE49-F238E27FC236}">
                <a16:creationId xmlns:a16="http://schemas.microsoft.com/office/drawing/2014/main" id="{FAA35DC5-C3B0-B154-AF5D-3E52BDF3C327}"/>
              </a:ext>
            </a:extLst>
          </p:cNvPr>
          <p:cNvSpPr/>
          <p:nvPr/>
        </p:nvSpPr>
        <p:spPr>
          <a:xfrm>
            <a:off x="7451140" y="3280849"/>
            <a:ext cx="1244220" cy="797253"/>
          </a:xfrm>
          <a:prstGeom prst="roundRect">
            <a:avLst>
              <a:gd name="adj" fmla="val 4230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nb-NO" sz="3300" b="1" u="sng" dirty="0">
                <a:latin typeface="Consolas" panose="020B0609020204030204" pitchFamily="49" charset="0"/>
              </a:rPr>
              <a:t>9.2</a:t>
            </a:r>
            <a:endParaRPr lang="en-US" sz="3300" b="1" u="sng" dirty="0">
              <a:latin typeface="Consolas" panose="020B0609020204030204" pitchFamily="49" charset="0"/>
            </a:endParaRPr>
          </a:p>
        </p:txBody>
      </p:sp>
      <p:sp>
        <p:nvSpPr>
          <p:cNvPr id="9" name="Rektangel: avrundede hjørner 8">
            <a:extLst>
              <a:ext uri="{FF2B5EF4-FFF2-40B4-BE49-F238E27FC236}">
                <a16:creationId xmlns:a16="http://schemas.microsoft.com/office/drawing/2014/main" id="{6DFE3C36-9295-4A92-B39C-48C48279EB56}"/>
              </a:ext>
            </a:extLst>
          </p:cNvPr>
          <p:cNvSpPr/>
          <p:nvPr/>
        </p:nvSpPr>
        <p:spPr>
          <a:xfrm>
            <a:off x="2438400" y="2217253"/>
            <a:ext cx="1436935" cy="797253"/>
          </a:xfrm>
          <a:prstGeom prst="roundRect">
            <a:avLst>
              <a:gd name="adj" fmla="val 4230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nb-NO" sz="3300" b="1" u="sng" dirty="0">
                <a:latin typeface="Consolas" panose="020B0609020204030204" pitchFamily="49" charset="0"/>
              </a:rPr>
              <a:t>16.6</a:t>
            </a:r>
            <a:endParaRPr lang="en-US" sz="3300" b="1" u="sng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881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F954F-6C79-D271-4746-70E523F2E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C4609423-7624-882C-6BDE-A27E916B0C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991" y="3429000"/>
            <a:ext cx="9390018" cy="1223304"/>
          </a:xfrm>
        </p:spPr>
        <p:txBody>
          <a:bodyPr/>
          <a:lstStyle/>
          <a:p>
            <a:r>
              <a:rPr lang="en-US" sz="6000" dirty="0"/>
              <a:t>Secondary Suppression </a:t>
            </a:r>
            <a:endParaRPr lang="nb-NO" dirty="0"/>
          </a:p>
        </p:txBody>
      </p:sp>
      <p:pic>
        <p:nvPicPr>
          <p:cNvPr id="2" name="Bilde 1">
            <a:extLst>
              <a:ext uri="{FF2B5EF4-FFF2-40B4-BE49-F238E27FC236}">
                <a16:creationId xmlns:a16="http://schemas.microsoft.com/office/drawing/2014/main" id="{9B744C5E-A64E-D754-8179-BB7A877D2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3258" y="1507472"/>
            <a:ext cx="2790440" cy="923925"/>
          </a:xfrm>
          <a:prstGeom prst="rect">
            <a:avLst/>
          </a:prstGeom>
        </p:spPr>
      </p:pic>
      <p:pic>
        <p:nvPicPr>
          <p:cNvPr id="3" name="Bilde 2">
            <a:extLst>
              <a:ext uri="{FF2B5EF4-FFF2-40B4-BE49-F238E27FC236}">
                <a16:creationId xmlns:a16="http://schemas.microsoft.com/office/drawing/2014/main" id="{E6A4357D-0A49-D136-37D1-8EF36E669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8422" y="1507472"/>
            <a:ext cx="3619500" cy="838894"/>
          </a:xfrm>
          <a:prstGeom prst="rect">
            <a:avLst/>
          </a:prstGeom>
        </p:spPr>
      </p:pic>
      <p:sp>
        <p:nvSpPr>
          <p:cNvPr id="5" name="TekstSylinder 4">
            <a:extLst>
              <a:ext uri="{FF2B5EF4-FFF2-40B4-BE49-F238E27FC236}">
                <a16:creationId xmlns:a16="http://schemas.microsoft.com/office/drawing/2014/main" id="{6EA6897A-CFFB-D5A4-CF92-0AA07EB7B704}"/>
              </a:ext>
            </a:extLst>
          </p:cNvPr>
          <p:cNvSpPr txBox="1"/>
          <p:nvPr/>
        </p:nvSpPr>
        <p:spPr>
          <a:xfrm>
            <a:off x="1400991" y="3429000"/>
            <a:ext cx="4366931" cy="13476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14378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75931079-5B00-50D9-9E45-B3F8E57E5D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Hierarchies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7657833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1C9CB-693B-E1B1-2582-60EE47075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l 5">
            <a:extLst>
              <a:ext uri="{FF2B5EF4-FFF2-40B4-BE49-F238E27FC236}">
                <a16:creationId xmlns:a16="http://schemas.microsoft.com/office/drawing/2014/main" id="{60F80EB6-8C23-D066-B7A1-77D7E9810BD4}"/>
              </a:ext>
            </a:extLst>
          </p:cNvPr>
          <p:cNvGraphicFramePr>
            <a:graphicFrameLocks noGrp="1"/>
          </p:cNvGraphicFramePr>
          <p:nvPr/>
        </p:nvGraphicFramePr>
        <p:xfrm>
          <a:off x="638451" y="803350"/>
          <a:ext cx="10577015" cy="4728248"/>
        </p:xfrm>
        <a:graphic>
          <a:graphicData uri="http://schemas.openxmlformats.org/drawingml/2006/table">
            <a:tbl>
              <a:tblPr firstRow="1" bandRow="1"/>
              <a:tblGrid>
                <a:gridCol w="1701357">
                  <a:extLst>
                    <a:ext uri="{9D8B030D-6E8A-4147-A177-3AD203B41FA5}">
                      <a16:colId xmlns:a16="http://schemas.microsoft.com/office/drawing/2014/main" val="2805930719"/>
                    </a:ext>
                  </a:extLst>
                </a:gridCol>
                <a:gridCol w="1575828">
                  <a:extLst>
                    <a:ext uri="{9D8B030D-6E8A-4147-A177-3AD203B41FA5}">
                      <a16:colId xmlns:a16="http://schemas.microsoft.com/office/drawing/2014/main" val="1399595591"/>
                    </a:ext>
                  </a:extLst>
                </a:gridCol>
                <a:gridCol w="2764014">
                  <a:extLst>
                    <a:ext uri="{9D8B030D-6E8A-4147-A177-3AD203B41FA5}">
                      <a16:colId xmlns:a16="http://schemas.microsoft.com/office/drawing/2014/main" val="931720861"/>
                    </a:ext>
                  </a:extLst>
                </a:gridCol>
                <a:gridCol w="2274529">
                  <a:extLst>
                    <a:ext uri="{9D8B030D-6E8A-4147-A177-3AD203B41FA5}">
                      <a16:colId xmlns:a16="http://schemas.microsoft.com/office/drawing/2014/main" val="3975118671"/>
                    </a:ext>
                  </a:extLst>
                </a:gridCol>
                <a:gridCol w="2261287">
                  <a:extLst>
                    <a:ext uri="{9D8B030D-6E8A-4147-A177-3AD203B41FA5}">
                      <a16:colId xmlns:a16="http://schemas.microsoft.com/office/drawing/2014/main" val="3321905319"/>
                    </a:ext>
                  </a:extLst>
                </a:gridCol>
              </a:tblGrid>
              <a:tr h="11820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buNone/>
                      </a:pPr>
                      <a:endParaRPr lang="nb-NO" sz="2600" kern="1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Europe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America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8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Rest of World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b-NO" sz="28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 </a:t>
                      </a:r>
                      <a:r>
                        <a:rPr lang="nb-NO" sz="2800" b="1" kern="1200" dirty="0" err="1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world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2283688"/>
                  </a:ext>
                </a:extLst>
              </a:tr>
              <a:tr h="1182062"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Christmas gifts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16.6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126.5</a:t>
                      </a:r>
                      <a:r>
                        <a:rPr lang="nb-NO" sz="3300" b="1" u="sng" kern="100" dirty="0">
                          <a:solidFill>
                            <a:srgbClr val="FFFFFF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nb-NO" sz="3300" b="1" u="sng" kern="1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253.5</a:t>
                      </a:r>
                      <a:r>
                        <a:rPr lang="en-US" sz="3300" b="1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396.6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574584"/>
                  </a:ext>
                </a:extLst>
              </a:tr>
              <a:tr h="1182062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nb-NO" sz="2800" kern="1200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Other</a:t>
                      </a: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ctr" fontAlgn="b">
                        <a:lnSpc>
                          <a:spcPct val="100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nb-NO" sz="2800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35.9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  84.5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 9.2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129.6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655941"/>
                  </a:ext>
                </a:extLst>
              </a:tr>
              <a:tr h="118206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nb-NO" sz="28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 </a:t>
                      </a:r>
                    </a:p>
                    <a:p>
                      <a:pPr algn="ctr" fontAlgn="ctr">
                        <a:lnSpc>
                          <a:spcPct val="100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nb-NO" sz="2800" b="1" kern="12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gifts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52.5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211.0 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262.7 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3300" kern="12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526.2</a:t>
                      </a:r>
                      <a:endParaRPr lang="nb-NO" sz="2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2452" marR="22452" marT="22452" marB="0" anchor="ctr">
                    <a:lnL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FABA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F1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9352480"/>
                  </a:ext>
                </a:extLst>
              </a:tr>
            </a:tbl>
          </a:graphicData>
        </a:graphic>
      </p:graphicFrame>
      <p:sp>
        <p:nvSpPr>
          <p:cNvPr id="7" name="Rektangel: avrundede hjørner 6">
            <a:extLst>
              <a:ext uri="{FF2B5EF4-FFF2-40B4-BE49-F238E27FC236}">
                <a16:creationId xmlns:a16="http://schemas.microsoft.com/office/drawing/2014/main" id="{1F433C74-E46D-2D58-2726-4ACF42FD0CB3}"/>
              </a:ext>
            </a:extLst>
          </p:cNvPr>
          <p:cNvSpPr/>
          <p:nvPr/>
        </p:nvSpPr>
        <p:spPr>
          <a:xfrm>
            <a:off x="7451140" y="3280849"/>
            <a:ext cx="1244220" cy="797253"/>
          </a:xfrm>
          <a:prstGeom prst="roundRect">
            <a:avLst>
              <a:gd name="adj" fmla="val 4230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nb-NO" sz="3300" b="1" u="sng" dirty="0">
                <a:latin typeface="Consolas" panose="020B0609020204030204" pitchFamily="49" charset="0"/>
              </a:rPr>
              <a:t>9.2</a:t>
            </a:r>
            <a:endParaRPr lang="en-US" sz="3300" b="1" u="sng" dirty="0">
              <a:latin typeface="Consolas" panose="020B0609020204030204" pitchFamily="49" charset="0"/>
            </a:endParaRPr>
          </a:p>
        </p:txBody>
      </p:sp>
      <p:sp>
        <p:nvSpPr>
          <p:cNvPr id="8" name="Rektangel: avrundede hjørner 7">
            <a:extLst>
              <a:ext uri="{FF2B5EF4-FFF2-40B4-BE49-F238E27FC236}">
                <a16:creationId xmlns:a16="http://schemas.microsoft.com/office/drawing/2014/main" id="{3500B791-4D56-4D17-5C7D-751865E1AE4F}"/>
              </a:ext>
            </a:extLst>
          </p:cNvPr>
          <p:cNvSpPr/>
          <p:nvPr/>
        </p:nvSpPr>
        <p:spPr>
          <a:xfrm>
            <a:off x="7112219" y="2217253"/>
            <a:ext cx="1583141" cy="744653"/>
          </a:xfrm>
          <a:prstGeom prst="roundRect">
            <a:avLst>
              <a:gd name="adj" fmla="val 42308"/>
            </a:avLst>
          </a:prstGeom>
          <a:solidFill>
            <a:srgbClr val="8F00EF"/>
          </a:solidFill>
          <a:ln>
            <a:solidFill>
              <a:srgbClr val="8F00E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300" b="1" dirty="0">
                <a:latin typeface="Consolas" panose="020B0609020204030204" pitchFamily="49" charset="0"/>
              </a:rPr>
              <a:t>253.5</a:t>
            </a:r>
          </a:p>
        </p:txBody>
      </p:sp>
      <p:sp>
        <p:nvSpPr>
          <p:cNvPr id="9" name="Rektangel: avrundede hjørner 8">
            <a:extLst>
              <a:ext uri="{FF2B5EF4-FFF2-40B4-BE49-F238E27FC236}">
                <a16:creationId xmlns:a16="http://schemas.microsoft.com/office/drawing/2014/main" id="{46F44231-AE51-DE60-8E26-47C2FDE5C24B}"/>
              </a:ext>
            </a:extLst>
          </p:cNvPr>
          <p:cNvSpPr/>
          <p:nvPr/>
        </p:nvSpPr>
        <p:spPr>
          <a:xfrm>
            <a:off x="2438400" y="2217253"/>
            <a:ext cx="1436935" cy="797253"/>
          </a:xfrm>
          <a:prstGeom prst="roundRect">
            <a:avLst>
              <a:gd name="adj" fmla="val 4230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nb-NO" sz="3300" b="1" u="sng" dirty="0">
                <a:latin typeface="Consolas" panose="020B0609020204030204" pitchFamily="49" charset="0"/>
              </a:rPr>
              <a:t>16.6</a:t>
            </a:r>
            <a:endParaRPr lang="en-US" sz="3300" b="1" u="sng" dirty="0">
              <a:latin typeface="Consolas" panose="020B0609020204030204" pitchFamily="49" charset="0"/>
            </a:endParaRPr>
          </a:p>
        </p:txBody>
      </p:sp>
      <p:sp>
        <p:nvSpPr>
          <p:cNvPr id="10" name="Rektangel: avrundede hjørner 9">
            <a:extLst>
              <a:ext uri="{FF2B5EF4-FFF2-40B4-BE49-F238E27FC236}">
                <a16:creationId xmlns:a16="http://schemas.microsoft.com/office/drawing/2014/main" id="{BD4A3E89-95BD-7E52-A9B0-3F1AEA995CAB}"/>
              </a:ext>
            </a:extLst>
          </p:cNvPr>
          <p:cNvSpPr/>
          <p:nvPr/>
        </p:nvSpPr>
        <p:spPr>
          <a:xfrm>
            <a:off x="2438400" y="3307148"/>
            <a:ext cx="1436935" cy="744653"/>
          </a:xfrm>
          <a:prstGeom prst="roundRect">
            <a:avLst>
              <a:gd name="adj" fmla="val 42308"/>
            </a:avLst>
          </a:prstGeom>
          <a:solidFill>
            <a:srgbClr val="8F00EF"/>
          </a:solidFill>
          <a:ln>
            <a:solidFill>
              <a:srgbClr val="8F00E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300" b="1" dirty="0">
                <a:latin typeface="Consolas" panose="020B0609020204030204" pitchFamily="49" charset="0"/>
              </a:rPr>
              <a:t>35.9</a:t>
            </a:r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49DCB51F-5519-78FA-F61F-56FBE78697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1740" y="762076"/>
            <a:ext cx="10650436" cy="481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78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164CD8D3-41F5-11BF-EC92-F28F47328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497" y="230433"/>
            <a:ext cx="5466245" cy="2469100"/>
          </a:xfrm>
          <a:prstGeom prst="rect">
            <a:avLst/>
          </a:prstGeom>
        </p:spPr>
      </p:pic>
      <p:sp>
        <p:nvSpPr>
          <p:cNvPr id="4" name="TekstSylinder 3">
            <a:extLst>
              <a:ext uri="{FF2B5EF4-FFF2-40B4-BE49-F238E27FC236}">
                <a16:creationId xmlns:a16="http://schemas.microsoft.com/office/drawing/2014/main" id="{3CA10944-21A3-4FE0-0891-44333070BFE7}"/>
              </a:ext>
            </a:extLst>
          </p:cNvPr>
          <p:cNvSpPr txBox="1"/>
          <p:nvPr/>
        </p:nvSpPr>
        <p:spPr>
          <a:xfrm>
            <a:off x="709684" y="2947916"/>
            <a:ext cx="734249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       </a:t>
            </a:r>
            <a:r>
              <a:rPr lang="nb-NO" sz="18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gifts  </a:t>
            </a:r>
            <a:r>
              <a:rPr lang="nb-NO" sz="18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world_region</a:t>
            </a:r>
            <a:r>
              <a:rPr lang="nb-NO" sz="18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nb-NO" sz="18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value</a:t>
            </a:r>
            <a:r>
              <a:rPr lang="nb-NO" sz="18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nb-NO" sz="18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primary</a:t>
            </a:r>
            <a:r>
              <a:rPr lang="nb-NO" sz="18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nb-NO" sz="18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suppressed</a:t>
            </a:r>
            <a:endParaRPr lang="nb-NO" sz="1800" b="1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1      Total         </a:t>
            </a:r>
            <a:r>
              <a:rPr lang="nb-NO" sz="1800" dirty="0" err="1">
                <a:latin typeface="Lucida Console" panose="020B0609040504020204" pitchFamily="49" charset="0"/>
              </a:rPr>
              <a:t>Total</a:t>
            </a:r>
            <a:r>
              <a:rPr lang="nb-NO" sz="1800" dirty="0">
                <a:latin typeface="Lucida Console" panose="020B0609040504020204" pitchFamily="49" charset="0"/>
              </a:rPr>
              <a:t> 526.2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800" dirty="0" err="1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800" dirty="0">
              <a:solidFill>
                <a:schemeClr val="bg2">
                  <a:lumMod val="50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2      Total       America 211.0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800" dirty="0" err="1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800" dirty="0">
              <a:solidFill>
                <a:schemeClr val="bg2">
                  <a:lumMod val="50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3      Total        Europe  52.5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800" dirty="0" err="1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800" dirty="0">
              <a:solidFill>
                <a:schemeClr val="bg2">
                  <a:lumMod val="50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4      Total Rest </a:t>
            </a:r>
            <a:r>
              <a:rPr lang="nb-NO" sz="1800" dirty="0" err="1">
                <a:latin typeface="Lucida Console" panose="020B0609040504020204" pitchFamily="49" charset="0"/>
              </a:rPr>
              <a:t>of</a:t>
            </a:r>
            <a:r>
              <a:rPr lang="nb-NO" sz="1800" dirty="0">
                <a:latin typeface="Lucida Console" panose="020B0609040504020204" pitchFamily="49" charset="0"/>
              </a:rPr>
              <a:t> World 262.7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800" dirty="0" err="1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800" dirty="0">
              <a:solidFill>
                <a:schemeClr val="bg2">
                  <a:lumMod val="50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5  Christmas         Total 396.6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800" dirty="0" err="1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800" dirty="0">
              <a:solidFill>
                <a:schemeClr val="bg2">
                  <a:lumMod val="50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6  Christmas       America 126.5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800" dirty="0" err="1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800" dirty="0">
              <a:solidFill>
                <a:schemeClr val="bg2">
                  <a:lumMod val="50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7  Christmas        Europe  16.6    </a:t>
            </a:r>
            <a:r>
              <a:rPr lang="nb-NO" sz="1800" b="1" dirty="0">
                <a:latin typeface="Lucida Console" panose="020B0609040504020204" pitchFamily="49" charset="0"/>
              </a:rPr>
              <a:t>TRUE       </a:t>
            </a:r>
            <a:r>
              <a:rPr lang="nb-NO" sz="1800" b="1" dirty="0" err="1">
                <a:latin typeface="Lucida Console" panose="020B0609040504020204" pitchFamily="49" charset="0"/>
              </a:rPr>
              <a:t>TRUE</a:t>
            </a:r>
            <a:endParaRPr lang="nb-NO" sz="1800" b="1" dirty="0"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8  Christmas Rest </a:t>
            </a:r>
            <a:r>
              <a:rPr lang="nb-NO" sz="1800" dirty="0" err="1">
                <a:latin typeface="Lucida Console" panose="020B0609040504020204" pitchFamily="49" charset="0"/>
              </a:rPr>
              <a:t>of</a:t>
            </a:r>
            <a:r>
              <a:rPr lang="nb-NO" sz="1800" dirty="0">
                <a:latin typeface="Lucida Console" panose="020B0609040504020204" pitchFamily="49" charset="0"/>
              </a:rPr>
              <a:t> World 253.5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r>
              <a:rPr lang="nb-NO" sz="1800" dirty="0">
                <a:latin typeface="Lucida Console" panose="020B0609040504020204" pitchFamily="49" charset="0"/>
              </a:rPr>
              <a:t>       </a:t>
            </a:r>
            <a:r>
              <a:rPr lang="nb-NO" sz="1800" b="1" dirty="0">
                <a:latin typeface="Lucida Console" panose="020B0609040504020204" pitchFamily="49" charset="0"/>
              </a:rPr>
              <a:t>TRUE</a:t>
            </a: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9      </a:t>
            </a:r>
            <a:r>
              <a:rPr lang="nb-NO" sz="1800" dirty="0" err="1">
                <a:latin typeface="Lucida Console" panose="020B0609040504020204" pitchFamily="49" charset="0"/>
              </a:rPr>
              <a:t>Other</a:t>
            </a:r>
            <a:r>
              <a:rPr lang="nb-NO" sz="1800" dirty="0">
                <a:latin typeface="Lucida Console" panose="020B0609040504020204" pitchFamily="49" charset="0"/>
              </a:rPr>
              <a:t>         Total 129.6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800" dirty="0" err="1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800" dirty="0">
              <a:solidFill>
                <a:schemeClr val="bg2">
                  <a:lumMod val="50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10     </a:t>
            </a:r>
            <a:r>
              <a:rPr lang="nb-NO" sz="1800" dirty="0" err="1">
                <a:latin typeface="Lucida Console" panose="020B0609040504020204" pitchFamily="49" charset="0"/>
              </a:rPr>
              <a:t>Other</a:t>
            </a:r>
            <a:r>
              <a:rPr lang="nb-NO" sz="1800" dirty="0">
                <a:latin typeface="Lucida Console" panose="020B0609040504020204" pitchFamily="49" charset="0"/>
              </a:rPr>
              <a:t>       America  84.5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800" dirty="0" err="1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800" dirty="0">
              <a:solidFill>
                <a:schemeClr val="bg2">
                  <a:lumMod val="50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11     </a:t>
            </a:r>
            <a:r>
              <a:rPr lang="nb-NO" sz="1800" dirty="0" err="1">
                <a:latin typeface="Lucida Console" panose="020B0609040504020204" pitchFamily="49" charset="0"/>
              </a:rPr>
              <a:t>Other</a:t>
            </a:r>
            <a:r>
              <a:rPr lang="nb-NO" sz="1800" dirty="0">
                <a:latin typeface="Lucida Console" panose="020B0609040504020204" pitchFamily="49" charset="0"/>
              </a:rPr>
              <a:t>        Europe  35.9   </a:t>
            </a:r>
            <a:r>
              <a:rPr lang="nb-NO" sz="1800" dirty="0">
                <a:solidFill>
                  <a:schemeClr val="bg2">
                    <a:lumMod val="50000"/>
                  </a:schemeClr>
                </a:solidFill>
                <a:latin typeface="Lucida Console" panose="020B0609040504020204" pitchFamily="49" charset="0"/>
              </a:rPr>
              <a:t>FALSE</a:t>
            </a:r>
            <a:r>
              <a:rPr lang="nb-NO" sz="1800" dirty="0">
                <a:latin typeface="Lucida Console" panose="020B0609040504020204" pitchFamily="49" charset="0"/>
              </a:rPr>
              <a:t>       </a:t>
            </a:r>
            <a:r>
              <a:rPr lang="nb-NO" sz="1800" b="1" dirty="0">
                <a:latin typeface="Lucida Console" panose="020B0609040504020204" pitchFamily="49" charset="0"/>
              </a:rPr>
              <a:t>TRUE</a:t>
            </a: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12     </a:t>
            </a:r>
            <a:r>
              <a:rPr lang="nb-NO" sz="1800" dirty="0" err="1">
                <a:latin typeface="Lucida Console" panose="020B0609040504020204" pitchFamily="49" charset="0"/>
              </a:rPr>
              <a:t>Other</a:t>
            </a:r>
            <a:r>
              <a:rPr lang="nb-NO" sz="1800" dirty="0">
                <a:latin typeface="Lucida Console" panose="020B0609040504020204" pitchFamily="49" charset="0"/>
              </a:rPr>
              <a:t> Rest </a:t>
            </a:r>
            <a:r>
              <a:rPr lang="nb-NO" sz="1800" dirty="0" err="1">
                <a:latin typeface="Lucida Console" panose="020B0609040504020204" pitchFamily="49" charset="0"/>
              </a:rPr>
              <a:t>of</a:t>
            </a:r>
            <a:r>
              <a:rPr lang="nb-NO" sz="1800" dirty="0">
                <a:latin typeface="Lucida Console" panose="020B0609040504020204" pitchFamily="49" charset="0"/>
              </a:rPr>
              <a:t> World   9.2    </a:t>
            </a:r>
            <a:r>
              <a:rPr lang="nb-NO" sz="1800" b="1" dirty="0">
                <a:latin typeface="Lucida Console" panose="020B0609040504020204" pitchFamily="49" charset="0"/>
              </a:rPr>
              <a:t>TRUE       </a:t>
            </a:r>
            <a:r>
              <a:rPr lang="nb-NO" sz="1800" b="1" dirty="0" err="1">
                <a:latin typeface="Lucida Console" panose="020B0609040504020204" pitchFamily="49" charset="0"/>
              </a:rPr>
              <a:t>TRUE</a:t>
            </a:r>
            <a:endParaRPr lang="nb-NO" sz="1800" b="1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291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D684CD74-95BB-44C3-89BE-BC481B4DD1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3736" y="297807"/>
            <a:ext cx="6300560" cy="2184660"/>
          </a:xfrm>
          <a:prstGeom prst="rect">
            <a:avLst/>
          </a:prstGeom>
        </p:spPr>
      </p:pic>
      <p:sp>
        <p:nvSpPr>
          <p:cNvPr id="3" name="TekstSylinder 2">
            <a:extLst>
              <a:ext uri="{FF2B5EF4-FFF2-40B4-BE49-F238E27FC236}">
                <a16:creationId xmlns:a16="http://schemas.microsoft.com/office/drawing/2014/main" id="{87EC06E1-F2F1-87C1-5285-F903C951B01B}"/>
              </a:ext>
            </a:extLst>
          </p:cNvPr>
          <p:cNvSpPr txBox="1"/>
          <p:nvPr/>
        </p:nvSpPr>
        <p:spPr>
          <a:xfrm>
            <a:off x="401477" y="1789656"/>
            <a:ext cx="7200326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 </a:t>
            </a:r>
            <a:r>
              <a:rPr lang="nb-NO" sz="16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age      </a:t>
            </a:r>
            <a:r>
              <a:rPr lang="nb-NO" sz="16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geo</a:t>
            </a:r>
            <a:r>
              <a:rPr lang="nb-NO" sz="16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nb-NO" sz="16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freq</a:t>
            </a:r>
            <a:r>
              <a:rPr lang="nb-NO" sz="16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nb-NO" sz="16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primary</a:t>
            </a:r>
            <a:r>
              <a:rPr lang="nb-NO" sz="16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nb-NO" sz="16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suppressed</a:t>
            </a:r>
            <a:endParaRPr lang="nb-NO" sz="1600" b="1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  Total   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Total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20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2  Total       EU   15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3  Total   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nonEU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5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4  Total 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5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5  Total Portugal    </a:t>
            </a:r>
            <a:r>
              <a:rPr lang="nb-NO" sz="1600" dirty="0">
                <a:solidFill>
                  <a:schemeClr val="bg2">
                    <a:lumMod val="75000"/>
                  </a:schemeClr>
                </a:solidFill>
                <a:latin typeface="Lucida Console" panose="020B0609040504020204" pitchFamily="49" charset="0"/>
              </a:rPr>
              <a:t>4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6  Total    Spain   11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7    old    Total   13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8    old       EU   10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   </a:t>
            </a:r>
            <a:r>
              <a:rPr lang="nb-NO" sz="16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9    old   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nonEU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3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   </a:t>
            </a:r>
            <a:r>
              <a:rPr lang="nb-NO" sz="16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10   old 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3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 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 </a:t>
            </a:r>
            <a:r>
              <a:rPr lang="nb-NO" sz="16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11   old Portugal    4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  </a:t>
            </a:r>
            <a:r>
              <a:rPr lang="nb-NO" sz="16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12   old    Spain    6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13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young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Total    7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14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young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   EU    5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   </a:t>
            </a:r>
            <a:r>
              <a:rPr lang="nb-NO" sz="16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15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young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nonEU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2    </a:t>
            </a:r>
            <a:r>
              <a:rPr lang="nb-NO" sz="16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       </a:t>
            </a:r>
            <a:r>
              <a:rPr lang="nb-NO" sz="1600" b="1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  <a:endParaRPr lang="nb-NO" sz="1600" b="1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16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young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2    </a:t>
            </a:r>
            <a:r>
              <a:rPr lang="nb-NO" sz="16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       </a:t>
            </a:r>
            <a:r>
              <a:rPr lang="nb-NO" sz="1600" b="1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  <a:endParaRPr lang="nb-NO" sz="1600" b="1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17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young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Portugal    0    </a:t>
            </a:r>
            <a:r>
              <a:rPr lang="nb-NO" sz="16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       </a:t>
            </a:r>
            <a:r>
              <a:rPr lang="nb-NO" sz="1600" b="1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  <a:endParaRPr lang="nb-NO" sz="1600" b="1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18 </a:t>
            </a:r>
            <a:r>
              <a:rPr lang="nb-NO" sz="16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young</a:t>
            </a:r>
            <a:r>
              <a:rPr lang="nb-NO" sz="1600" dirty="0">
                <a:solidFill>
                  <a:srgbClr val="000000"/>
                </a:solidFill>
                <a:latin typeface="Lucida Console" panose="020B0609040504020204" pitchFamily="49" charset="0"/>
              </a:rPr>
              <a:t>    Spain    5   </a:t>
            </a:r>
            <a:r>
              <a:rPr lang="nb-NO" sz="160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      </a:t>
            </a:r>
            <a:r>
              <a:rPr lang="nb-NO" sz="160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FALSE</a:t>
            </a:r>
            <a:endParaRPr lang="nb-NO" sz="1600" b="0" i="0" dirty="0">
              <a:solidFill>
                <a:schemeClr val="bg1">
                  <a:lumMod val="65000"/>
                </a:schemeClr>
              </a:solidFill>
              <a:effectLst/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255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4FA954F-01FA-F2EC-57D9-A6E27D84EF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Perturbation</a:t>
            </a:r>
            <a:endParaRPr lang="nb-NO" dirty="0"/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2764136A-EE1A-57B3-8B94-4166804FB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462" y="318006"/>
            <a:ext cx="6291834" cy="216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1662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FB3B3-E8B1-372E-DE65-48CB67A82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917CCBEA-AE10-43A5-C44D-8CFCAA6FC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462" y="318006"/>
            <a:ext cx="6291834" cy="2164461"/>
          </a:xfrm>
          <a:prstGeom prst="rect">
            <a:avLst/>
          </a:prstGeom>
        </p:spPr>
      </p:pic>
      <p:sp>
        <p:nvSpPr>
          <p:cNvPr id="3" name="TekstSylinder 2">
            <a:extLst>
              <a:ext uri="{FF2B5EF4-FFF2-40B4-BE49-F238E27FC236}">
                <a16:creationId xmlns:a16="http://schemas.microsoft.com/office/drawing/2014/main" id="{FC1F8BA7-E324-7B87-A857-F732A387BE16}"/>
              </a:ext>
            </a:extLst>
          </p:cNvPr>
          <p:cNvSpPr txBox="1"/>
          <p:nvPr/>
        </p:nvSpPr>
        <p:spPr>
          <a:xfrm>
            <a:off x="565250" y="1400236"/>
            <a:ext cx="4852911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nb-NO" sz="16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    age      </a:t>
            </a:r>
            <a:r>
              <a:rPr lang="nb-NO" sz="16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geo</a:t>
            </a:r>
            <a:r>
              <a:rPr lang="nb-NO" sz="16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original </a:t>
            </a:r>
            <a:r>
              <a:rPr lang="nb-NO" sz="16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perturbed</a:t>
            </a:r>
            <a:endParaRPr lang="nb-NO" sz="1600" b="1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  Total    </a:t>
            </a:r>
            <a:r>
              <a:rPr lang="nb-NO" sz="1600" dirty="0" err="1">
                <a:latin typeface="Lucida Console" panose="020B0609040504020204" pitchFamily="49" charset="0"/>
              </a:rPr>
              <a:t>Total</a:t>
            </a:r>
            <a:r>
              <a:rPr lang="nb-NO" sz="1600" dirty="0">
                <a:latin typeface="Lucida Console" panose="020B0609040504020204" pitchFamily="49" charset="0"/>
              </a:rPr>
              <a:t>       20        19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2    old    Total       13         9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3 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  Total        7         6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4  Total  </a:t>
            </a:r>
            <a:r>
              <a:rPr lang="nb-NO" sz="1600" dirty="0" err="1"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latin typeface="Lucida Console" panose="020B0609040504020204" pitchFamily="49" charset="0"/>
              </a:rPr>
              <a:t>        5         5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5  Total Portugal        4         4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6  Total    Spain       11         9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7  Total       EU       15        16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8  Total    </a:t>
            </a:r>
            <a:r>
              <a:rPr lang="nb-NO" sz="1600" dirty="0" err="1">
                <a:latin typeface="Lucida Console" panose="020B0609040504020204" pitchFamily="49" charset="0"/>
              </a:rPr>
              <a:t>nonEU</a:t>
            </a:r>
            <a:r>
              <a:rPr lang="nb-NO" sz="1600" dirty="0">
                <a:latin typeface="Lucida Console" panose="020B0609040504020204" pitchFamily="49" charset="0"/>
              </a:rPr>
              <a:t>        5         5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9    old  </a:t>
            </a:r>
            <a:r>
              <a:rPr lang="nb-NO" sz="1600" dirty="0" err="1"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latin typeface="Lucida Console" panose="020B0609040504020204" pitchFamily="49" charset="0"/>
              </a:rPr>
              <a:t>        3         1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10   old Portugal        4         6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11   old    Spain        6         8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12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</a:t>
            </a:r>
            <a:r>
              <a:rPr lang="nb-NO" sz="1600" dirty="0" err="1"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latin typeface="Lucida Console" panose="020B0609040504020204" pitchFamily="49" charset="0"/>
              </a:rPr>
              <a:t>        2         1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13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Portugal        0         0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14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  Spain        5         4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15   old       EU       10        11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16   old    </a:t>
            </a:r>
            <a:r>
              <a:rPr lang="nb-NO" sz="1600" dirty="0" err="1">
                <a:latin typeface="Lucida Console" panose="020B0609040504020204" pitchFamily="49" charset="0"/>
              </a:rPr>
              <a:t>nonEU</a:t>
            </a:r>
            <a:r>
              <a:rPr lang="nb-NO" sz="1600" dirty="0">
                <a:latin typeface="Lucida Console" panose="020B0609040504020204" pitchFamily="49" charset="0"/>
              </a:rPr>
              <a:t>        3         1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17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     EU        5         7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18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  </a:t>
            </a:r>
            <a:r>
              <a:rPr lang="nb-NO" sz="1600" dirty="0" err="1">
                <a:latin typeface="Lucida Console" panose="020B0609040504020204" pitchFamily="49" charset="0"/>
              </a:rPr>
              <a:t>nonEU</a:t>
            </a:r>
            <a:r>
              <a:rPr lang="nb-NO" sz="1600" dirty="0">
                <a:latin typeface="Lucida Console" panose="020B0609040504020204" pitchFamily="49" charset="0"/>
              </a:rPr>
              <a:t>        2         1</a:t>
            </a:r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C9BE833D-0E86-3A2A-2C27-FAA1E7E3F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859" y="3078479"/>
            <a:ext cx="2225030" cy="1612012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026A0DBD-E242-F0E1-BFCD-7825E4E83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274" y="3429000"/>
            <a:ext cx="2558335" cy="1749832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3918340E-FAF7-D6A9-CE60-C23C44790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5859" y="4910992"/>
            <a:ext cx="2743583" cy="1629002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ACDBE25B-AD0F-70AA-CD73-F01781020202}"/>
              </a:ext>
            </a:extLst>
          </p:cNvPr>
          <p:cNvSpPr txBox="1">
            <a:spLocks/>
          </p:cNvSpPr>
          <p:nvPr/>
        </p:nvSpPr>
        <p:spPr>
          <a:xfrm>
            <a:off x="966063" y="407210"/>
            <a:ext cx="4051284" cy="849188"/>
          </a:xfrm>
          <a:prstGeom prst="rect">
            <a:avLst/>
          </a:prstGeom>
        </p:spPr>
        <p:txBody>
          <a:bodyPr/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Cell Key Method</a:t>
            </a:r>
          </a:p>
        </p:txBody>
      </p:sp>
    </p:spTree>
    <p:extLst>
      <p:ext uri="{BB962C8B-B14F-4D97-AF65-F5344CB8AC3E}">
        <p14:creationId xmlns:p14="http://schemas.microsoft.com/office/powerpoint/2010/main" val="245067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308730-50EE-8AD5-F8D6-E90D878F0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E4B9C3E7-EB6D-6AA0-33C0-FBA269698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751" y="318006"/>
            <a:ext cx="6239256" cy="2173224"/>
          </a:xfrm>
          <a:prstGeom prst="rect">
            <a:avLst/>
          </a:prstGeom>
        </p:spPr>
      </p:pic>
      <p:sp>
        <p:nvSpPr>
          <p:cNvPr id="3" name="TekstSylinder 2">
            <a:extLst>
              <a:ext uri="{FF2B5EF4-FFF2-40B4-BE49-F238E27FC236}">
                <a16:creationId xmlns:a16="http://schemas.microsoft.com/office/drawing/2014/main" id="{9133F2C4-267C-2DE3-A4D0-7D91BC374686}"/>
              </a:ext>
            </a:extLst>
          </p:cNvPr>
          <p:cNvSpPr txBox="1"/>
          <p:nvPr/>
        </p:nvSpPr>
        <p:spPr>
          <a:xfrm>
            <a:off x="565249" y="1404618"/>
            <a:ext cx="4852911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nb-NO" sz="16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    age      </a:t>
            </a:r>
            <a:r>
              <a:rPr lang="nb-NO" sz="16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geo</a:t>
            </a:r>
            <a:r>
              <a:rPr lang="nb-NO" sz="16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original </a:t>
            </a:r>
            <a:r>
              <a:rPr lang="nb-NO" sz="1600" b="1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rounded</a:t>
            </a:r>
            <a:endParaRPr lang="nb-NO" sz="1600" b="1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  Total    </a:t>
            </a:r>
            <a:r>
              <a:rPr lang="nb-NO" sz="1600" dirty="0" err="1">
                <a:latin typeface="Lucida Console" panose="020B0609040504020204" pitchFamily="49" charset="0"/>
              </a:rPr>
              <a:t>Total</a:t>
            </a:r>
            <a:r>
              <a:rPr lang="nb-NO" sz="1600" dirty="0">
                <a:latin typeface="Lucida Console" panose="020B0609040504020204" pitchFamily="49" charset="0"/>
              </a:rPr>
              <a:t>       20      21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2    old    Total       13      13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3 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  Total        7       8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4  Total  </a:t>
            </a:r>
            <a:r>
              <a:rPr lang="nb-NO" sz="1600" dirty="0" err="1"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latin typeface="Lucida Console" panose="020B0609040504020204" pitchFamily="49" charset="0"/>
              </a:rPr>
              <a:t>        5       6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5  Total Portugal        4       4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6  Total    Spain       11      11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7  Total       EU       15      15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8  Total    </a:t>
            </a:r>
            <a:r>
              <a:rPr lang="nb-NO" sz="1600" dirty="0" err="1">
                <a:latin typeface="Lucida Console" panose="020B0609040504020204" pitchFamily="49" charset="0"/>
              </a:rPr>
              <a:t>nonEU</a:t>
            </a:r>
            <a:r>
              <a:rPr lang="nb-NO" sz="1600" dirty="0">
                <a:latin typeface="Lucida Console" panose="020B0609040504020204" pitchFamily="49" charset="0"/>
              </a:rPr>
              <a:t>        5       6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9    old  </a:t>
            </a:r>
            <a:r>
              <a:rPr lang="nb-NO" sz="1600" dirty="0" err="1"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latin typeface="Lucida Console" panose="020B0609040504020204" pitchFamily="49" charset="0"/>
              </a:rPr>
              <a:t>        3       3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10   old Portugal        4       4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11   old    Spain        6       6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12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</a:t>
            </a:r>
            <a:r>
              <a:rPr lang="nb-NO" sz="1600" dirty="0" err="1"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latin typeface="Lucida Console" panose="020B0609040504020204" pitchFamily="49" charset="0"/>
              </a:rPr>
              <a:t>        2       3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13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Portugal        0       0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14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  Spain        5       5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15   old       EU       10      10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16   old    </a:t>
            </a:r>
            <a:r>
              <a:rPr lang="nb-NO" sz="1600" dirty="0" err="1">
                <a:latin typeface="Lucida Console" panose="020B0609040504020204" pitchFamily="49" charset="0"/>
              </a:rPr>
              <a:t>nonEU</a:t>
            </a:r>
            <a:r>
              <a:rPr lang="nb-NO" sz="1600" dirty="0">
                <a:latin typeface="Lucida Console" panose="020B0609040504020204" pitchFamily="49" charset="0"/>
              </a:rPr>
              <a:t>        3       3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17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     EU        5       5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18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  </a:t>
            </a:r>
            <a:r>
              <a:rPr lang="nb-NO" sz="1600" dirty="0" err="1">
                <a:latin typeface="Lucida Console" panose="020B0609040504020204" pitchFamily="49" charset="0"/>
              </a:rPr>
              <a:t>nonEU</a:t>
            </a:r>
            <a:r>
              <a:rPr lang="nb-NO" sz="1600" dirty="0">
                <a:latin typeface="Lucida Console" panose="020B0609040504020204" pitchFamily="49" charset="0"/>
              </a:rPr>
              <a:t>        2       3</a:t>
            </a:r>
          </a:p>
        </p:txBody>
      </p:sp>
      <p:sp>
        <p:nvSpPr>
          <p:cNvPr id="5" name="TekstSylinder 4">
            <a:extLst>
              <a:ext uri="{FF2B5EF4-FFF2-40B4-BE49-F238E27FC236}">
                <a16:creationId xmlns:a16="http://schemas.microsoft.com/office/drawing/2014/main" id="{980A2AAA-3D88-3CAF-6448-647DA53BBDBD}"/>
              </a:ext>
            </a:extLst>
          </p:cNvPr>
          <p:cNvSpPr txBox="1"/>
          <p:nvPr/>
        </p:nvSpPr>
        <p:spPr>
          <a:xfrm>
            <a:off x="6490653" y="3429000"/>
            <a:ext cx="485291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en-US" sz="1600" b="1" dirty="0">
                <a:solidFill>
                  <a:srgbClr val="0070C0"/>
                </a:solidFill>
                <a:latin typeface="Lucida Console" panose="020B0609040504020204" pitchFamily="49" charset="0"/>
              </a:rPr>
              <a:t>    age      geo original rounded</a:t>
            </a:r>
          </a:p>
          <a:p>
            <a:pPr latinLnBrk="1"/>
            <a:r>
              <a:rPr lang="en-US" sz="1600" dirty="0">
                <a:latin typeface="Lucida Console" panose="020B0609040504020204" pitchFamily="49" charset="0"/>
              </a:rPr>
              <a:t>1 young    Spain        5       5</a:t>
            </a:r>
          </a:p>
          <a:p>
            <a:pPr latinLnBrk="1"/>
            <a:r>
              <a:rPr lang="en-US" sz="1600" dirty="0">
                <a:latin typeface="Lucida Console" panose="020B0609040504020204" pitchFamily="49" charset="0"/>
              </a:rPr>
              <a:t>2 young  Iceland        2       3</a:t>
            </a:r>
          </a:p>
          <a:p>
            <a:pPr latinLnBrk="1"/>
            <a:r>
              <a:rPr lang="en-US" sz="1600" dirty="0">
                <a:latin typeface="Lucida Console" panose="020B0609040504020204" pitchFamily="49" charset="0"/>
              </a:rPr>
              <a:t>3 young Portugal        0       0</a:t>
            </a:r>
          </a:p>
          <a:p>
            <a:pPr latinLnBrk="1"/>
            <a:r>
              <a:rPr lang="en-US" sz="1600" dirty="0">
                <a:latin typeface="Lucida Console" panose="020B0609040504020204" pitchFamily="49" charset="0"/>
              </a:rPr>
              <a:t>4   old    Spain        6       6</a:t>
            </a:r>
          </a:p>
          <a:p>
            <a:pPr latinLnBrk="1"/>
            <a:r>
              <a:rPr lang="en-US" sz="1600" dirty="0">
                <a:latin typeface="Lucida Console" panose="020B0609040504020204" pitchFamily="49" charset="0"/>
              </a:rPr>
              <a:t>5   old  Iceland        3       3</a:t>
            </a:r>
          </a:p>
          <a:p>
            <a:pPr latinLnBrk="1"/>
            <a:r>
              <a:rPr lang="en-US" sz="1600" dirty="0">
                <a:latin typeface="Lucida Console" panose="020B0609040504020204" pitchFamily="49" charset="0"/>
              </a:rPr>
              <a:t>6   old Portugal        4       4</a:t>
            </a:r>
            <a:endParaRPr lang="nb-NO" sz="1600" dirty="0">
              <a:latin typeface="Lucida Console" panose="020B0609040504020204" pitchFamily="49" charset="0"/>
            </a:endParaRPr>
          </a:p>
        </p:txBody>
      </p:sp>
      <p:sp>
        <p:nvSpPr>
          <p:cNvPr id="4" name="Tittel 1">
            <a:extLst>
              <a:ext uri="{FF2B5EF4-FFF2-40B4-BE49-F238E27FC236}">
                <a16:creationId xmlns:a16="http://schemas.microsoft.com/office/drawing/2014/main" id="{0D9004CB-954A-35B5-A7AF-32E9273E7072}"/>
              </a:ext>
            </a:extLst>
          </p:cNvPr>
          <p:cNvSpPr txBox="1">
            <a:spLocks/>
          </p:cNvSpPr>
          <p:nvPr/>
        </p:nvSpPr>
        <p:spPr>
          <a:xfrm>
            <a:off x="750305" y="417484"/>
            <a:ext cx="4335402" cy="849188"/>
          </a:xfrm>
          <a:prstGeom prst="rect">
            <a:avLst/>
          </a:prstGeom>
        </p:spPr>
        <p:txBody>
          <a:bodyPr/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Small Count Rounding</a:t>
            </a:r>
          </a:p>
        </p:txBody>
      </p:sp>
    </p:spTree>
    <p:extLst>
      <p:ext uri="{BB962C8B-B14F-4D97-AF65-F5344CB8AC3E}">
        <p14:creationId xmlns:p14="http://schemas.microsoft.com/office/powerpoint/2010/main" val="254890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BCAAA-84D7-9735-DF74-1847A9EE7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9AC8DEA3-FE2D-5D9D-F3CB-1DD5E089D0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/>
              <a:t>Sensitive cells</a:t>
            </a:r>
            <a:br>
              <a:rPr lang="en-US" sz="6000" dirty="0"/>
            </a:br>
            <a:r>
              <a:rPr lang="en-US" sz="6000" dirty="0"/>
              <a:t>in frequency tables 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9913389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2718B564-150E-D144-5579-A93A33FDD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220" y="2850451"/>
            <a:ext cx="4882254" cy="2242457"/>
          </a:xfrm>
          <a:prstGeom prst="rect">
            <a:avLst/>
          </a:prstGeom>
        </p:spPr>
      </p:pic>
      <p:sp>
        <p:nvSpPr>
          <p:cNvPr id="7" name="Bildeforklaring formet som et avrundet rektangel 5">
            <a:extLst>
              <a:ext uri="{FF2B5EF4-FFF2-40B4-BE49-F238E27FC236}">
                <a16:creationId xmlns:a16="http://schemas.microsoft.com/office/drawing/2014/main" id="{B80C0476-DF46-85E3-4F40-8BE4E0D28EBD}"/>
              </a:ext>
            </a:extLst>
          </p:cNvPr>
          <p:cNvSpPr txBox="1">
            <a:spLocks/>
          </p:cNvSpPr>
          <p:nvPr/>
        </p:nvSpPr>
        <p:spPr>
          <a:xfrm>
            <a:off x="5388746" y="314904"/>
            <a:ext cx="6604986" cy="738411"/>
          </a:xfrm>
          <a:prstGeom prst="wedgeRoundRectCallout">
            <a:avLst>
              <a:gd name="adj1" fmla="val -10039"/>
              <a:gd name="adj2" fmla="val 275724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D0D0D"/>
                </a:solidFill>
                <a:latin typeface="Söhne"/>
              </a:rPr>
              <a:t>Known that country is Portugal  →  Disclose that age is old</a:t>
            </a:r>
          </a:p>
        </p:txBody>
      </p:sp>
      <p:sp>
        <p:nvSpPr>
          <p:cNvPr id="8" name="Bildeforklaring formet som et avrundet rektangel 5">
            <a:extLst>
              <a:ext uri="{FF2B5EF4-FFF2-40B4-BE49-F238E27FC236}">
                <a16:creationId xmlns:a16="http://schemas.microsoft.com/office/drawing/2014/main" id="{138A493E-F101-B282-B20C-4151E33E8807}"/>
              </a:ext>
            </a:extLst>
          </p:cNvPr>
          <p:cNvSpPr txBox="1">
            <a:spLocks/>
          </p:cNvSpPr>
          <p:nvPr/>
        </p:nvSpPr>
        <p:spPr>
          <a:xfrm>
            <a:off x="360322" y="1381704"/>
            <a:ext cx="6288956" cy="738411"/>
          </a:xfrm>
          <a:prstGeom prst="wedgeRoundRectCallout">
            <a:avLst>
              <a:gd name="adj1" fmla="val 35405"/>
              <a:gd name="adj2" fmla="val 136261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D0D0D"/>
                </a:solidFill>
                <a:latin typeface="Söhne"/>
              </a:rPr>
              <a:t>Known that age is young → Disclose that country is not Portugal </a:t>
            </a:r>
          </a:p>
        </p:txBody>
      </p:sp>
      <p:sp>
        <p:nvSpPr>
          <p:cNvPr id="9" name="Tittel 8">
            <a:extLst>
              <a:ext uri="{FF2B5EF4-FFF2-40B4-BE49-F238E27FC236}">
                <a16:creationId xmlns:a16="http://schemas.microsoft.com/office/drawing/2014/main" id="{00E08F02-C7BC-7254-9939-88625FF3E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99" y="2660551"/>
            <a:ext cx="3219355" cy="1311128"/>
          </a:xfrm>
        </p:spPr>
        <p:txBody>
          <a:bodyPr>
            <a:normAutofit fontScale="90000"/>
          </a:bodyPr>
          <a:lstStyle/>
          <a:p>
            <a:r>
              <a:rPr lang="nb-NO" sz="6000" dirty="0"/>
              <a:t>0</a:t>
            </a:r>
            <a:r>
              <a:rPr lang="nb-NO" dirty="0"/>
              <a:t> as sensitive </a:t>
            </a:r>
          </a:p>
        </p:txBody>
      </p:sp>
    </p:spTree>
    <p:extLst>
      <p:ext uri="{BB962C8B-B14F-4D97-AF65-F5344CB8AC3E}">
        <p14:creationId xmlns:p14="http://schemas.microsoft.com/office/powerpoint/2010/main" val="194840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5CE71-5324-F473-5D3D-50CC81343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E97C46FA-0199-68EA-2215-1657F1287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220" y="2879751"/>
            <a:ext cx="4901868" cy="2213157"/>
          </a:xfrm>
          <a:prstGeom prst="rect">
            <a:avLst/>
          </a:prstGeom>
        </p:spPr>
      </p:pic>
      <p:sp>
        <p:nvSpPr>
          <p:cNvPr id="7" name="Bildeforklaring formet som et avrundet rektangel 5">
            <a:extLst>
              <a:ext uri="{FF2B5EF4-FFF2-40B4-BE49-F238E27FC236}">
                <a16:creationId xmlns:a16="http://schemas.microsoft.com/office/drawing/2014/main" id="{E1826B7D-9689-A549-F8E6-9BD0D04E11EA}"/>
              </a:ext>
            </a:extLst>
          </p:cNvPr>
          <p:cNvSpPr txBox="1">
            <a:spLocks/>
          </p:cNvSpPr>
          <p:nvPr/>
        </p:nvSpPr>
        <p:spPr>
          <a:xfrm>
            <a:off x="5388746" y="314904"/>
            <a:ext cx="6604986" cy="738411"/>
          </a:xfrm>
          <a:prstGeom prst="wedgeRoundRectCallout">
            <a:avLst>
              <a:gd name="adj1" fmla="val -10039"/>
              <a:gd name="adj2" fmla="val 275724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D0D0D"/>
                </a:solidFill>
                <a:latin typeface="Söhne"/>
              </a:rPr>
              <a:t>Known that country is Portugal  →  Disclose that age is old</a:t>
            </a:r>
          </a:p>
        </p:txBody>
      </p:sp>
      <p:sp>
        <p:nvSpPr>
          <p:cNvPr id="5" name="Tittel 8">
            <a:extLst>
              <a:ext uri="{FF2B5EF4-FFF2-40B4-BE49-F238E27FC236}">
                <a16:creationId xmlns:a16="http://schemas.microsoft.com/office/drawing/2014/main" id="{0F395FB2-3A21-3C73-EF29-DAE62D5F167A}"/>
              </a:ext>
            </a:extLst>
          </p:cNvPr>
          <p:cNvSpPr txBox="1">
            <a:spLocks/>
          </p:cNvSpPr>
          <p:nvPr/>
        </p:nvSpPr>
        <p:spPr>
          <a:xfrm>
            <a:off x="833099" y="2660551"/>
            <a:ext cx="3482047" cy="1311128"/>
          </a:xfrm>
          <a:prstGeom prst="rect">
            <a:avLst/>
          </a:prstGeom>
        </p:spPr>
        <p:txBody>
          <a:bodyPr/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6000" dirty="0"/>
              <a:t>1</a:t>
            </a:r>
            <a:r>
              <a:rPr lang="nb-NO" dirty="0"/>
              <a:t> as sensitive </a:t>
            </a:r>
          </a:p>
        </p:txBody>
      </p:sp>
      <p:sp>
        <p:nvSpPr>
          <p:cNvPr id="9" name="Plassholder for innhold 8">
            <a:extLst>
              <a:ext uri="{FF2B5EF4-FFF2-40B4-BE49-F238E27FC236}">
                <a16:creationId xmlns:a16="http://schemas.microsoft.com/office/drawing/2014/main" id="{0126954C-71DB-56F2-56FC-14D48388D06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4341" y="3901295"/>
            <a:ext cx="4246259" cy="157500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The person from Portugal who is young can make the same disclosure</a:t>
            </a:r>
            <a:endParaRPr lang="nb-NO" dirty="0"/>
          </a:p>
        </p:txBody>
      </p:sp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FEAD651C-2E9B-117D-260A-98A5F809DE27}"/>
              </a:ext>
            </a:extLst>
          </p:cNvPr>
          <p:cNvSpPr txBox="1">
            <a:spLocks/>
          </p:cNvSpPr>
          <p:nvPr/>
        </p:nvSpPr>
        <p:spPr>
          <a:xfrm>
            <a:off x="360322" y="1381704"/>
            <a:ext cx="6288956" cy="738411"/>
          </a:xfrm>
          <a:prstGeom prst="wedgeRoundRectCallout">
            <a:avLst>
              <a:gd name="adj1" fmla="val 35405"/>
              <a:gd name="adj2" fmla="val 136261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D0D0D"/>
                </a:solidFill>
                <a:latin typeface="Söhne"/>
              </a:rPr>
              <a:t>Known that age is young → Disclose that country is not Portugal </a:t>
            </a:r>
          </a:p>
        </p:txBody>
      </p:sp>
    </p:spTree>
    <p:extLst>
      <p:ext uri="{BB962C8B-B14F-4D97-AF65-F5344CB8AC3E}">
        <p14:creationId xmlns:p14="http://schemas.microsoft.com/office/powerpoint/2010/main" val="42047564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2648E-DA19-F6CD-87DA-BA9D9B281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A413ADD0-4CEE-6F69-488C-B16683EBF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220" y="2852315"/>
            <a:ext cx="4911013" cy="2240593"/>
          </a:xfrm>
          <a:prstGeom prst="rect">
            <a:avLst/>
          </a:prstGeom>
        </p:spPr>
      </p:pic>
      <p:sp>
        <p:nvSpPr>
          <p:cNvPr id="7" name="Bildeforklaring formet som et avrundet rektangel 5">
            <a:extLst>
              <a:ext uri="{FF2B5EF4-FFF2-40B4-BE49-F238E27FC236}">
                <a16:creationId xmlns:a16="http://schemas.microsoft.com/office/drawing/2014/main" id="{893FEC29-2D4B-FC2C-94A9-B3851884B24E}"/>
              </a:ext>
            </a:extLst>
          </p:cNvPr>
          <p:cNvSpPr txBox="1">
            <a:spLocks/>
          </p:cNvSpPr>
          <p:nvPr/>
        </p:nvSpPr>
        <p:spPr>
          <a:xfrm>
            <a:off x="5388746" y="314904"/>
            <a:ext cx="6604986" cy="738411"/>
          </a:xfrm>
          <a:prstGeom prst="wedgeRoundRectCallout">
            <a:avLst>
              <a:gd name="adj1" fmla="val -10039"/>
              <a:gd name="adj2" fmla="val 275724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D0D0D"/>
                </a:solidFill>
                <a:latin typeface="Söhne"/>
              </a:rPr>
              <a:t>Known that country is Portugal  →  Disclose that age is old</a:t>
            </a:r>
          </a:p>
        </p:txBody>
      </p:sp>
      <p:sp>
        <p:nvSpPr>
          <p:cNvPr id="5" name="Tittel 8">
            <a:extLst>
              <a:ext uri="{FF2B5EF4-FFF2-40B4-BE49-F238E27FC236}">
                <a16:creationId xmlns:a16="http://schemas.microsoft.com/office/drawing/2014/main" id="{3AC0087C-96E7-C00C-952F-0A387A0127FA}"/>
              </a:ext>
            </a:extLst>
          </p:cNvPr>
          <p:cNvSpPr txBox="1">
            <a:spLocks/>
          </p:cNvSpPr>
          <p:nvPr/>
        </p:nvSpPr>
        <p:spPr>
          <a:xfrm>
            <a:off x="833099" y="2660551"/>
            <a:ext cx="3389580" cy="1311128"/>
          </a:xfrm>
          <a:prstGeom prst="rect">
            <a:avLst/>
          </a:prstGeom>
        </p:spPr>
        <p:txBody>
          <a:bodyPr/>
          <a:lstStyle>
            <a:lvl1pPr algn="l" defTabSz="9144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7424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6000" dirty="0"/>
              <a:t>2</a:t>
            </a:r>
            <a:r>
              <a:rPr lang="nb-NO" dirty="0"/>
              <a:t> as sensitive </a:t>
            </a:r>
          </a:p>
        </p:txBody>
      </p:sp>
      <p:sp>
        <p:nvSpPr>
          <p:cNvPr id="6" name="Plassholder for innhold 8">
            <a:extLst>
              <a:ext uri="{FF2B5EF4-FFF2-40B4-BE49-F238E27FC236}">
                <a16:creationId xmlns:a16="http://schemas.microsoft.com/office/drawing/2014/main" id="{7B368EF7-FE01-DB44-575D-4F48365114C1}"/>
              </a:ext>
            </a:extLst>
          </p:cNvPr>
          <p:cNvSpPr txBox="1">
            <a:spLocks/>
          </p:cNvSpPr>
          <p:nvPr/>
        </p:nvSpPr>
        <p:spPr>
          <a:xfrm>
            <a:off x="554341" y="3901295"/>
            <a:ext cx="4246259" cy="1575002"/>
          </a:xfrm>
          <a:prstGeom prst="rect">
            <a:avLst/>
          </a:prstGeom>
        </p:spPr>
        <p:txBody>
          <a:bodyPr/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The 2 persons from Portugal who are young can, as a group, make the same disclosure</a:t>
            </a:r>
            <a:endParaRPr lang="nb-NO" dirty="0"/>
          </a:p>
        </p:txBody>
      </p:sp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89AC9EF3-C66A-764F-D8A8-98C11B9AFFC4}"/>
              </a:ext>
            </a:extLst>
          </p:cNvPr>
          <p:cNvSpPr txBox="1">
            <a:spLocks/>
          </p:cNvSpPr>
          <p:nvPr/>
        </p:nvSpPr>
        <p:spPr>
          <a:xfrm>
            <a:off x="360322" y="1381704"/>
            <a:ext cx="6288956" cy="738411"/>
          </a:xfrm>
          <a:prstGeom prst="wedgeRoundRectCallout">
            <a:avLst>
              <a:gd name="adj1" fmla="val 35405"/>
              <a:gd name="adj2" fmla="val 136261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D0D0D"/>
                </a:solidFill>
                <a:latin typeface="Söhne"/>
              </a:rPr>
              <a:t>Known that age is young → Disclose that country is not Portugal </a:t>
            </a:r>
          </a:p>
        </p:txBody>
      </p:sp>
    </p:spTree>
    <p:extLst>
      <p:ext uri="{BB962C8B-B14F-4D97-AF65-F5344CB8AC3E}">
        <p14:creationId xmlns:p14="http://schemas.microsoft.com/office/powerpoint/2010/main" val="806616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FA3E3-BFFE-29BB-CCF1-7F4952FC1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56DF8992-0470-9503-B07C-FBCCDD5FC9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8000"/>
          </a:blip>
          <a:stretch>
            <a:fillRect/>
          </a:stretch>
        </p:blipFill>
        <p:spPr>
          <a:xfrm>
            <a:off x="335114" y="590372"/>
            <a:ext cx="6677957" cy="2310135"/>
          </a:xfrm>
          <a:prstGeom prst="rect">
            <a:avLst/>
          </a:prstGeom>
        </p:spPr>
      </p:pic>
      <p:sp>
        <p:nvSpPr>
          <p:cNvPr id="4" name="Tittel 3">
            <a:extLst>
              <a:ext uri="{FF2B5EF4-FFF2-40B4-BE49-F238E27FC236}">
                <a16:creationId xmlns:a16="http://schemas.microsoft.com/office/drawing/2014/main" id="{209E1693-5974-21FE-B28E-099A11446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2583" y="351833"/>
            <a:ext cx="3885703" cy="1774141"/>
          </a:xfrm>
        </p:spPr>
        <p:txBody>
          <a:bodyPr>
            <a:normAutofit/>
          </a:bodyPr>
          <a:lstStyle/>
          <a:p>
            <a:r>
              <a:rPr lang="en-US" sz="4800" noProof="0" dirty="0"/>
              <a:t>Hierarchies  </a:t>
            </a:r>
            <a:br>
              <a:rPr lang="en-US" noProof="0" dirty="0"/>
            </a:br>
            <a:endParaRPr lang="en-US" sz="3200" noProof="0" dirty="0"/>
          </a:p>
        </p:txBody>
      </p:sp>
      <p:pic>
        <p:nvPicPr>
          <p:cNvPr id="9" name="Plassholder for innhold 8">
            <a:extLst>
              <a:ext uri="{FF2B5EF4-FFF2-40B4-BE49-F238E27FC236}">
                <a16:creationId xmlns:a16="http://schemas.microsoft.com/office/drawing/2014/main" id="{E2BCEFEF-D21B-60B5-929B-1A9900BC21BD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7603435" y="1969995"/>
            <a:ext cx="3884922" cy="3609833"/>
          </a:xfrm>
          <a:prstGeom prst="rect">
            <a:avLst/>
          </a:prstGeom>
        </p:spPr>
      </p:pic>
      <p:pic>
        <p:nvPicPr>
          <p:cNvPr id="7" name="Bilde 6" descr="Et bilde som inneholder sirkel, skjermbilde, diagram, tekst&#10;&#10;KI-generert innhold kan være feil.">
            <a:extLst>
              <a:ext uri="{FF2B5EF4-FFF2-40B4-BE49-F238E27FC236}">
                <a16:creationId xmlns:a16="http://schemas.microsoft.com/office/drawing/2014/main" id="{9EEA3DCC-1673-C1BD-0877-7503FFCCA7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713" y="3242593"/>
            <a:ext cx="2522661" cy="257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16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43192-64B3-6FFE-109E-22B8B8ADB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A2A1D0D9-CB1E-823B-C1E9-018672A555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Intervals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958886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9C286-F5CF-DC96-3187-C3A37121B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AC2D06D-EE65-E7EE-A33E-7FDBAF68526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68220" y="402007"/>
            <a:ext cx="5327780" cy="548647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noProof="0" dirty="0"/>
              <a:t>Primary cells are protected 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In the sense that their exact values cannot be recalculated</a:t>
            </a:r>
            <a:r>
              <a:rPr lang="en-US" sz="2200" noProof="0" dirty="0"/>
              <a:t> </a:t>
            </a:r>
            <a:r>
              <a:rPr lang="en-US" sz="2400" dirty="0"/>
              <a:t>	</a:t>
            </a:r>
          </a:p>
          <a:p>
            <a:pPr lvl="4">
              <a:lnSpc>
                <a:spcPct val="100000"/>
              </a:lnSpc>
            </a:pPr>
            <a:endParaRPr lang="en-US" sz="1400" noProof="0" dirty="0"/>
          </a:p>
          <a:p>
            <a:pPr>
              <a:lnSpc>
                <a:spcPct val="100000"/>
              </a:lnSpc>
            </a:pPr>
            <a:r>
              <a:rPr lang="en-US" sz="2600" dirty="0"/>
              <a:t>But intervals can still be derived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In this example, both primary cells end up with the interval: 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sz="3200" dirty="0"/>
              <a:t>   [0, 2]     </a:t>
            </a:r>
            <a:r>
              <a:rPr lang="en-US" sz="800" dirty="0"/>
              <a:t>						</a:t>
            </a:r>
            <a:r>
              <a:rPr lang="en-US" dirty="0"/>
              <a:t>	</a:t>
            </a:r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7D62FE3D-1100-DF8A-C6A1-A23689CF4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33395" y="1057571"/>
            <a:ext cx="5123809" cy="2371429"/>
          </a:xfrm>
          <a:prstGeom prst="rect">
            <a:avLst/>
          </a:prstGeo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01C4CD1E-7190-98D9-6E52-C992EE95A6C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674" y="1096315"/>
            <a:ext cx="5083250" cy="2293940"/>
          </a:xfrm>
          <a:prstGeom prst="rect">
            <a:avLst/>
          </a:prstGeom>
        </p:spPr>
      </p:pic>
      <p:sp>
        <p:nvSpPr>
          <p:cNvPr id="9" name="Plassholder for innhold 2">
            <a:extLst>
              <a:ext uri="{FF2B5EF4-FFF2-40B4-BE49-F238E27FC236}">
                <a16:creationId xmlns:a16="http://schemas.microsoft.com/office/drawing/2014/main" id="{75CB83F9-64D4-6093-2387-20630F7C7A94}"/>
              </a:ext>
            </a:extLst>
          </p:cNvPr>
          <p:cNvSpPr txBox="1">
            <a:spLocks/>
          </p:cNvSpPr>
          <p:nvPr/>
        </p:nvSpPr>
        <p:spPr>
          <a:xfrm>
            <a:off x="879894" y="3727744"/>
            <a:ext cx="8473656" cy="41453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rgbClr val="274247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800" dirty="0"/>
              <a:t>	</a:t>
            </a:r>
            <a:endParaRPr lang="en-US" sz="2800" dirty="0"/>
          </a:p>
          <a:p>
            <a:pPr>
              <a:lnSpc>
                <a:spcPct val="100000"/>
              </a:lnSpc>
            </a:pPr>
            <a:r>
              <a:rPr lang="en-US" sz="2600" dirty="0"/>
              <a:t>Is that acceptable?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No, not when you consider the rationale behind the primary suppression.</a:t>
            </a:r>
          </a:p>
          <a:p>
            <a:pPr lvl="4">
              <a:lnSpc>
                <a:spcPct val="100000"/>
              </a:lnSpc>
            </a:pP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2600" dirty="0"/>
              <a:t>A solution is to set requirements for the intervals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 </a:t>
            </a:r>
            <a:r>
              <a:rPr lang="en-US" sz="2200" dirty="0"/>
              <a:t>It can be done in Tau-Argus and </a:t>
            </a:r>
            <a:r>
              <a:rPr lang="en-US" sz="2200" dirty="0" err="1"/>
              <a:t>GaussSuppression</a:t>
            </a:r>
            <a:r>
              <a:rPr lang="en-US" sz="2200" dirty="0"/>
              <a:t> </a:t>
            </a:r>
            <a:r>
              <a:rPr lang="en-US" dirty="0"/>
              <a:t>	</a:t>
            </a:r>
          </a:p>
        </p:txBody>
      </p:sp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853FC895-A112-6880-3B54-802C570D6AAE}"/>
              </a:ext>
            </a:extLst>
          </p:cNvPr>
          <p:cNvSpPr txBox="1">
            <a:spLocks/>
          </p:cNvSpPr>
          <p:nvPr/>
        </p:nvSpPr>
        <p:spPr>
          <a:xfrm>
            <a:off x="623997" y="230819"/>
            <a:ext cx="5616225" cy="2274663"/>
          </a:xfrm>
          <a:prstGeom prst="wedgeRoundRectCallout">
            <a:avLst>
              <a:gd name="adj1" fmla="val 41835"/>
              <a:gd name="adj2" fmla="val 13413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1"/>
                </a:solidFill>
              </a:rPr>
              <a:t>The two young individuals from Iceland, as a group, can disclose that all other young individuals are from Spain.    </a:t>
            </a:r>
          </a:p>
          <a:p>
            <a:pPr>
              <a:lnSpc>
                <a:spcPct val="100000"/>
              </a:lnSpc>
            </a:pPr>
            <a:endParaRPr lang="en-US" sz="18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1"/>
                </a:solidFill>
              </a:rPr>
              <a:t>This is also the case after suppression.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0185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build="allAtOnce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B79B1-51B3-B0B9-3F8D-F2362334A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669C33F-C334-7E8C-C236-15097F060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5711" y="551048"/>
            <a:ext cx="3864003" cy="1311128"/>
          </a:xfrm>
        </p:spPr>
        <p:txBody>
          <a:bodyPr/>
          <a:lstStyle/>
          <a:p>
            <a:r>
              <a:rPr lang="en-US" noProof="0" dirty="0"/>
              <a:t>OK intervals?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63AFC5F-725A-C95D-4B45-724A2E943A5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106479" y="2097157"/>
            <a:ext cx="4721086" cy="33594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/>
              <a:t>One way to check:</a:t>
            </a:r>
          </a:p>
          <a:p>
            <a:pPr lvl="4">
              <a:lnSpc>
                <a:spcPct val="100000"/>
              </a:lnSpc>
            </a:pPr>
            <a:endParaRPr lang="en-US" sz="1400" dirty="0"/>
          </a:p>
          <a:p>
            <a:pPr lvl="1">
              <a:lnSpc>
                <a:spcPct val="100000"/>
              </a:lnSpc>
            </a:pPr>
            <a:r>
              <a:rPr lang="en-US" sz="2200" dirty="0"/>
              <a:t>Assume that the upper interval limit is the true cell total</a:t>
            </a:r>
          </a:p>
          <a:p>
            <a:pPr lvl="4">
              <a:lnSpc>
                <a:spcPct val="100000"/>
              </a:lnSpc>
            </a:pPr>
            <a:endParaRPr lang="en-US" sz="1400" dirty="0"/>
          </a:p>
          <a:p>
            <a:pPr lvl="1">
              <a:lnSpc>
                <a:spcPct val="100000"/>
              </a:lnSpc>
            </a:pPr>
            <a:r>
              <a:rPr lang="en-US" sz="2200" dirty="0"/>
              <a:t>Apply the dominance rules or the p% rule based on this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64D0EE94-8A26-94D7-9FAC-B7B3A1E60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935" y="382077"/>
            <a:ext cx="6021785" cy="2721074"/>
          </a:xfrm>
          <a:prstGeom prst="rect">
            <a:avLst/>
          </a:prstGeom>
        </p:spPr>
      </p:pic>
      <p:sp>
        <p:nvSpPr>
          <p:cNvPr id="5" name="Bildeforklaring formet som et avrundet rektangel 5">
            <a:extLst>
              <a:ext uri="{FF2B5EF4-FFF2-40B4-BE49-F238E27FC236}">
                <a16:creationId xmlns:a16="http://schemas.microsoft.com/office/drawing/2014/main" id="{A40ED9CB-373E-3E0B-49A6-C20ABD4C8BA2}"/>
              </a:ext>
            </a:extLst>
          </p:cNvPr>
          <p:cNvSpPr txBox="1">
            <a:spLocks/>
          </p:cNvSpPr>
          <p:nvPr/>
        </p:nvSpPr>
        <p:spPr>
          <a:xfrm>
            <a:off x="3711912" y="4349279"/>
            <a:ext cx="2485291" cy="1229981"/>
          </a:xfrm>
          <a:prstGeom prst="wedgeRoundRectCallout">
            <a:avLst>
              <a:gd name="adj1" fmla="val -21127"/>
              <a:gd name="adj2" fmla="val -210376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noProof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en-US" sz="2800" b="1" noProof="0" dirty="0">
                <a:solidFill>
                  <a:schemeClr val="tx1"/>
                </a:solidFill>
                <a:latin typeface="Consolas" panose="020B0609020204030204" pitchFamily="49" charset="0"/>
              </a:rPr>
              <a:t>0.0</a:t>
            </a:r>
            <a:r>
              <a:rPr lang="en-US" sz="2800" b="1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800" b="1" noProof="0" dirty="0">
                <a:solidFill>
                  <a:schemeClr val="tx1"/>
                </a:solidFill>
                <a:latin typeface="Consolas" panose="020B0609020204030204" pitchFamily="49" charset="0"/>
              </a:rPr>
              <a:t> 93.7</a:t>
            </a:r>
            <a:r>
              <a:rPr lang="en-US" sz="2800" noProof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 </a:t>
            </a:r>
          </a:p>
        </p:txBody>
      </p:sp>
      <p:sp>
        <p:nvSpPr>
          <p:cNvPr id="7" name="Bildeforklaring formet som et avrundet rektangel 5">
            <a:extLst>
              <a:ext uri="{FF2B5EF4-FFF2-40B4-BE49-F238E27FC236}">
                <a16:creationId xmlns:a16="http://schemas.microsoft.com/office/drawing/2014/main" id="{76EF44B8-0E1F-9C0D-04C6-A80F367C0B81}"/>
              </a:ext>
            </a:extLst>
          </p:cNvPr>
          <p:cNvSpPr txBox="1">
            <a:spLocks/>
          </p:cNvSpPr>
          <p:nvPr/>
        </p:nvSpPr>
        <p:spPr>
          <a:xfrm>
            <a:off x="219217" y="4349279"/>
            <a:ext cx="3016517" cy="882197"/>
          </a:xfrm>
          <a:prstGeom prst="wedgeRoundRectCallout">
            <a:avLst>
              <a:gd name="adj1" fmla="val 36636"/>
              <a:gd name="adj2" fmla="val -368478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noProof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en-US" sz="2800" b="1" noProof="0" dirty="0">
                <a:solidFill>
                  <a:schemeClr val="tx1"/>
                </a:solidFill>
                <a:latin typeface="Consolas" panose="020B0609020204030204" pitchFamily="49" charset="0"/>
              </a:rPr>
              <a:t>117.3</a:t>
            </a:r>
            <a:r>
              <a:rPr lang="en-US" sz="2800" b="1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800" b="1" noProof="0" dirty="0">
                <a:solidFill>
                  <a:schemeClr val="tx1"/>
                </a:solidFill>
                <a:latin typeface="Consolas" panose="020B0609020204030204" pitchFamily="49" charset="0"/>
              </a:rPr>
              <a:t> 211.0</a:t>
            </a:r>
            <a:r>
              <a:rPr lang="en-US" sz="2800" noProof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 </a:t>
            </a:r>
          </a:p>
        </p:txBody>
      </p:sp>
    </p:spTree>
    <p:extLst>
      <p:ext uri="{BB962C8B-B14F-4D97-AF65-F5344CB8AC3E}">
        <p14:creationId xmlns:p14="http://schemas.microsoft.com/office/powerpoint/2010/main" val="18566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animBg="1"/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EA5D08E-E084-A236-3E76-F7503666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254" y="1333100"/>
            <a:ext cx="9651619" cy="1311128"/>
          </a:xfrm>
        </p:spPr>
        <p:txBody>
          <a:bodyPr>
            <a:normAutofit/>
          </a:bodyPr>
          <a:lstStyle/>
          <a:p>
            <a:r>
              <a:rPr lang="en-US" sz="6600" noProof="0" dirty="0"/>
              <a:t>Intervals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D9F2C76-6312-83E0-AEB0-7F99B31F94F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98254" y="3006394"/>
            <a:ext cx="9651619" cy="39788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/>
              <a:t>For the tables to be properly protected, 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sz="2800" dirty="0"/>
              <a:t>interval protection is needed.</a:t>
            </a:r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r>
              <a:rPr lang="en-US" sz="2800" dirty="0"/>
              <a:t>But this requires heavy computations for large tables,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sz="2800" dirty="0"/>
              <a:t>and it is quite common not to apply it in practice.</a:t>
            </a:r>
          </a:p>
          <a:p>
            <a:endParaRPr lang="en-US" dirty="0"/>
          </a:p>
        </p:txBody>
      </p:sp>
      <p:sp>
        <p:nvSpPr>
          <p:cNvPr id="4" name="Bildeforklaring formet som et avrundet rektangel 5">
            <a:extLst>
              <a:ext uri="{FF2B5EF4-FFF2-40B4-BE49-F238E27FC236}">
                <a16:creationId xmlns:a16="http://schemas.microsoft.com/office/drawing/2014/main" id="{31F77410-F3EA-D7B2-922F-1F17B115DC9B}"/>
              </a:ext>
            </a:extLst>
          </p:cNvPr>
          <p:cNvSpPr txBox="1">
            <a:spLocks/>
          </p:cNvSpPr>
          <p:nvPr/>
        </p:nvSpPr>
        <p:spPr>
          <a:xfrm>
            <a:off x="5308576" y="431424"/>
            <a:ext cx="3016517" cy="882197"/>
          </a:xfrm>
          <a:prstGeom prst="wedgeRoundRectCallout">
            <a:avLst>
              <a:gd name="adj1" fmla="val 14699"/>
              <a:gd name="adj2" fmla="val -26159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</a:rPr>
              <a:t>117.3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</a:rPr>
              <a:t> 211.0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 </a:t>
            </a:r>
          </a:p>
        </p:txBody>
      </p:sp>
      <p:sp>
        <p:nvSpPr>
          <p:cNvPr id="5" name="Bildeforklaring formet som et avrundet rektangel 5">
            <a:extLst>
              <a:ext uri="{FF2B5EF4-FFF2-40B4-BE49-F238E27FC236}">
                <a16:creationId xmlns:a16="http://schemas.microsoft.com/office/drawing/2014/main" id="{F2B4067C-4FEC-C6C1-CCD0-EE1CD63F797F}"/>
              </a:ext>
            </a:extLst>
          </p:cNvPr>
          <p:cNvSpPr txBox="1">
            <a:spLocks/>
          </p:cNvSpPr>
          <p:nvPr/>
        </p:nvSpPr>
        <p:spPr>
          <a:xfrm>
            <a:off x="8594546" y="431424"/>
            <a:ext cx="2931547" cy="901676"/>
          </a:xfrm>
          <a:prstGeom prst="wedgeRoundRectCallout">
            <a:avLst>
              <a:gd name="adj1" fmla="val 12204"/>
              <a:gd name="adj2" fmla="val -14474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</a:rPr>
              <a:t>169.0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</a:rPr>
              <a:t> 262.7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 </a:t>
            </a:r>
          </a:p>
        </p:txBody>
      </p:sp>
      <p:sp>
        <p:nvSpPr>
          <p:cNvPr id="6" name="Bildeforklaring formet som et avrundet rektangel 5">
            <a:extLst>
              <a:ext uri="{FF2B5EF4-FFF2-40B4-BE49-F238E27FC236}">
                <a16:creationId xmlns:a16="http://schemas.microsoft.com/office/drawing/2014/main" id="{01FB4B0A-1F5B-56AE-E7D9-A48A343283DB}"/>
              </a:ext>
            </a:extLst>
          </p:cNvPr>
          <p:cNvSpPr txBox="1">
            <a:spLocks/>
          </p:cNvSpPr>
          <p:nvPr/>
        </p:nvSpPr>
        <p:spPr>
          <a:xfrm>
            <a:off x="5839801" y="1505784"/>
            <a:ext cx="2485292" cy="873929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</a:rPr>
              <a:t>0.0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</a:rPr>
              <a:t> 93.7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 </a:t>
            </a:r>
          </a:p>
        </p:txBody>
      </p:sp>
      <p:sp>
        <p:nvSpPr>
          <p:cNvPr id="7" name="Bildeforklaring formet som et avrundet rektangel 5">
            <a:extLst>
              <a:ext uri="{FF2B5EF4-FFF2-40B4-BE49-F238E27FC236}">
                <a16:creationId xmlns:a16="http://schemas.microsoft.com/office/drawing/2014/main" id="{60AB2B86-9D0C-8212-2D0D-E4F45FDDB555}"/>
              </a:ext>
            </a:extLst>
          </p:cNvPr>
          <p:cNvSpPr txBox="1">
            <a:spLocks/>
          </p:cNvSpPr>
          <p:nvPr/>
        </p:nvSpPr>
        <p:spPr>
          <a:xfrm>
            <a:off x="8639119" y="1530663"/>
            <a:ext cx="2485291" cy="882197"/>
          </a:xfrm>
          <a:prstGeom prst="wedgeRoundRectCallout">
            <a:avLst>
              <a:gd name="adj1" fmla="val -17945"/>
              <a:gd name="adj2" fmla="val -47733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</a:rPr>
              <a:t>0.0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</a:rPr>
              <a:t> 93.7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 </a:t>
            </a:r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1A02305D-304B-B04D-F64F-59409789DB29}"/>
              </a:ext>
            </a:extLst>
          </p:cNvPr>
          <p:cNvSpPr txBox="1"/>
          <p:nvPr/>
        </p:nvSpPr>
        <p:spPr>
          <a:xfrm>
            <a:off x="2503645" y="386159"/>
            <a:ext cx="12742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 </a:t>
            </a:r>
            <a:r>
              <a:rPr lang="en-US" sz="3200" b="1" dirty="0"/>
              <a:t>[0, 2] </a:t>
            </a:r>
            <a:endParaRPr lang="nb-NO" sz="3200" b="1" dirty="0"/>
          </a:p>
        </p:txBody>
      </p:sp>
    </p:spTree>
    <p:extLst>
      <p:ext uri="{BB962C8B-B14F-4D97-AF65-F5344CB8AC3E}">
        <p14:creationId xmlns:p14="http://schemas.microsoft.com/office/powerpoint/2010/main" val="2594051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20786-8CE9-D68D-7463-4E2B252AA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27C59B4-132B-5C01-3B1C-33591CE01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2933" y="1006627"/>
            <a:ext cx="9390018" cy="1015791"/>
          </a:xfrm>
        </p:spPr>
        <p:txBody>
          <a:bodyPr/>
          <a:lstStyle/>
          <a:p>
            <a:r>
              <a:rPr lang="en-US" sz="6000" dirty="0"/>
              <a:t>More about Perturbation</a:t>
            </a:r>
            <a:endParaRPr lang="nb-NO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DE6AE272-B908-73B5-F20B-A9F6B3B06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463" y="2754370"/>
            <a:ext cx="4787265" cy="1646873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651FCD83-626D-CEB7-55FA-46C66D6EF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942" y="3688773"/>
            <a:ext cx="4747260" cy="165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4231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642BA4F8-FE56-B449-9B31-F5755CF9C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424" y="419313"/>
            <a:ext cx="10414860" cy="1068525"/>
          </a:xfrm>
        </p:spPr>
        <p:txBody>
          <a:bodyPr>
            <a:noAutofit/>
          </a:bodyPr>
          <a:lstStyle/>
          <a:p>
            <a:r>
              <a:rPr lang="en-US" sz="5400" dirty="0"/>
              <a:t>Perturbation – two main approaches </a:t>
            </a:r>
            <a:endParaRPr lang="nb-NO" sz="5400" dirty="0"/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3BAC6F1A-B593-EABC-6F30-9CD40063ADB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59784" y="1681568"/>
            <a:ext cx="11662474" cy="422146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000" dirty="0"/>
              <a:t>All cells in the output are changed independently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z="2200" dirty="0">
                <a:latin typeface="Lucida Console" panose="020B0609040504020204" pitchFamily="49" charset="0"/>
              </a:rPr>
              <a:t>  </a:t>
            </a:r>
            <a:r>
              <a:rPr lang="en-US" sz="2200" dirty="0"/>
              <a:t>Good control over the noise added to each cell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-</a:t>
            </a:r>
            <a:r>
              <a:rPr lang="en-US" sz="2200" dirty="0">
                <a:latin typeface="Lucida Console" panose="020B0609040504020204" pitchFamily="49" charset="0"/>
              </a:rPr>
              <a:t>  </a:t>
            </a:r>
            <a:r>
              <a:rPr lang="en-US" sz="2200" dirty="0"/>
              <a:t>Additive relationships are not preserved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nb-NO" sz="2200" b="1" dirty="0">
                <a:solidFill>
                  <a:srgbClr val="0000FF"/>
                </a:solidFill>
                <a:latin typeface="Lucida Console" panose="020B0609040504020204" pitchFamily="49" charset="0"/>
              </a:rPr>
              <a:t>•</a:t>
            </a:r>
            <a:r>
              <a:rPr lang="en-US" sz="2200" dirty="0">
                <a:latin typeface="Lucida Console" panose="020B0609040504020204" pitchFamily="49" charset="0"/>
              </a:rPr>
              <a:t>  </a:t>
            </a:r>
            <a:r>
              <a:rPr lang="en-US" sz="2200" dirty="0"/>
              <a:t>Cells based on the same contributors should be perturbed identically</a:t>
            </a:r>
          </a:p>
          <a:p>
            <a:pPr marL="252050" lvl="1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sz="3000" dirty="0"/>
              <a:t>The underlying microdata are changed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z="2200" dirty="0">
                <a:latin typeface="Lucida Console" panose="020B0609040504020204" pitchFamily="49" charset="0"/>
              </a:rPr>
              <a:t>  </a:t>
            </a:r>
            <a:r>
              <a:rPr lang="en-US" sz="2200" dirty="0"/>
              <a:t>Additive relationships are preserved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z="2200" dirty="0">
                <a:latin typeface="Lucida Console" panose="020B0609040504020204" pitchFamily="49" charset="0"/>
              </a:rPr>
              <a:t>  </a:t>
            </a:r>
            <a:r>
              <a:rPr lang="en-US" sz="2200" dirty="0"/>
              <a:t>Cells based on the same contributors are automatically perturbed identically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-</a:t>
            </a:r>
            <a:r>
              <a:rPr lang="en-US" sz="2200" dirty="0">
                <a:latin typeface="Lucida Console" panose="020B0609040504020204" pitchFamily="49" charset="0"/>
              </a:rPr>
              <a:t>  </a:t>
            </a:r>
            <a:r>
              <a:rPr lang="en-US" sz="2200" dirty="0"/>
              <a:t>Difficult to control the amount of noise added to each cell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nb-NO" sz="2200" b="1" dirty="0">
                <a:solidFill>
                  <a:srgbClr val="0000FF"/>
                </a:solidFill>
                <a:latin typeface="Lucida Console" panose="020B0609040504020204" pitchFamily="49" charset="0"/>
              </a:rPr>
              <a:t>•</a:t>
            </a:r>
            <a:r>
              <a:rPr lang="en-US" sz="2200" dirty="0">
                <a:latin typeface="Lucida Console" panose="020B0609040504020204" pitchFamily="49" charset="0"/>
              </a:rPr>
              <a:t>  </a:t>
            </a:r>
            <a:r>
              <a:rPr lang="en-US" sz="2200" dirty="0"/>
              <a:t>The disclosure risk relates to the published tables, not to the microdata</a:t>
            </a:r>
            <a:endParaRPr lang="nb-NO" sz="3000" dirty="0"/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11FA03E9-96C6-1B0D-3A86-D9E9FA11E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3248" y="2203367"/>
            <a:ext cx="2694981" cy="927104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DADF11DE-571C-D057-25CD-F064E5738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3248" y="3727530"/>
            <a:ext cx="2694981" cy="93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8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2F617-FF1D-E890-5822-D7256776B3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E24356A-6E8C-1D2D-B52A-29245843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359" y="208722"/>
            <a:ext cx="9651619" cy="1073426"/>
          </a:xfrm>
        </p:spPr>
        <p:txBody>
          <a:bodyPr/>
          <a:lstStyle/>
          <a:p>
            <a:r>
              <a:rPr lang="en-US" noProof="0" dirty="0"/>
              <a:t>The EZS-method  </a:t>
            </a:r>
            <a:r>
              <a:rPr lang="en-US" sz="3200" noProof="0" dirty="0"/>
              <a:t>(Evans, Zayatz and </a:t>
            </a:r>
            <a:r>
              <a:rPr lang="en-US" sz="3200" noProof="0" dirty="0" err="1"/>
              <a:t>Slanta</a:t>
            </a:r>
            <a:r>
              <a:rPr lang="en-US" sz="3200" noProof="0" dirty="0"/>
              <a:t>, 1998)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8BCE53E-4551-4EB8-30DA-1AF54CED851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9" y="1133061"/>
            <a:ext cx="10439241" cy="5516217"/>
          </a:xfrm>
        </p:spPr>
        <p:txBody>
          <a:bodyPr/>
          <a:lstStyle/>
          <a:p>
            <a:r>
              <a:rPr lang="en-US" noProof="0" dirty="0"/>
              <a:t>Noise is added at the microdata </a:t>
            </a:r>
          </a:p>
          <a:p>
            <a:r>
              <a:rPr lang="en-US" noProof="0" dirty="0"/>
              <a:t>Each contributor is assigned direction +1 or -1 and a noise factor </a:t>
            </a:r>
          </a:p>
          <a:p>
            <a:r>
              <a:rPr lang="en-US" noProof="0" dirty="0"/>
              <a:t> 𝑝𝑒𝑟𝑡𝑢𝑟𝑏𝑒𝑑 𝑣𝑎𝑙𝑢𝑒 = 𝑜𝑟𝑖𝑔𝑖𝑛𝑎𝑙 𝑣𝑎𝑙𝑢𝑒 ∗ (1 + 𝑑𝑖𝑟𝑒𝑐𝑡𝑖𝑜𝑛 ∗ 𝑛𝑜𝑖𝑠𝑒 𝑓𝑎𝑐𝑡𝑜𝑟/100)</a:t>
            </a:r>
          </a:p>
          <a:p>
            <a:pPr>
              <a:lnSpc>
                <a:spcPct val="100000"/>
              </a:lnSpc>
            </a:pPr>
            <a:r>
              <a:rPr lang="en-US" noProof="0" dirty="0"/>
              <a:t> Thereafter a special balancing procedure for the 𝑑𝑖𝑟𝑒𝑐𝑡𝑖𝑜𝑛 component</a:t>
            </a:r>
          </a:p>
          <a:p>
            <a:pPr lvl="1">
              <a:lnSpc>
                <a:spcPct val="100000"/>
              </a:lnSpc>
            </a:pPr>
            <a:r>
              <a:rPr lang="en-US" noProof="0" dirty="0"/>
              <a:t>less noise to non-sensitive cells</a:t>
            </a:r>
          </a:p>
          <a:p>
            <a:pPr lvl="1">
              <a:lnSpc>
                <a:spcPct val="100000"/>
              </a:lnSpc>
            </a:pPr>
            <a:r>
              <a:rPr lang="en-US" noProof="0" dirty="0"/>
              <a:t>more noise to sensitive cells</a:t>
            </a:r>
          </a:p>
          <a:p>
            <a:pPr lvl="4">
              <a:lnSpc>
                <a:spcPct val="100000"/>
              </a:lnSpc>
            </a:pPr>
            <a:endParaRPr lang="en-US" noProof="0" dirty="0"/>
          </a:p>
          <a:p>
            <a:pPr>
              <a:lnSpc>
                <a:spcPct val="100000"/>
              </a:lnSpc>
            </a:pPr>
            <a:r>
              <a:rPr lang="en-US" noProof="0" dirty="0"/>
              <a:t>See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dirty="0" err="1"/>
              <a:t>Sabolová</a:t>
            </a:r>
            <a:r>
              <a:rPr lang="en-US" dirty="0"/>
              <a:t>, Tepe, Adriansson and Almberg (2025)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i="1" dirty="0"/>
              <a:t>Using perturbative methods for magnitude tables in Statistical disclosure Control</a:t>
            </a:r>
            <a:r>
              <a:rPr lang="en-US" dirty="0"/>
              <a:t>,</a:t>
            </a:r>
          </a:p>
          <a:p>
            <a:pPr marL="252050" lvl="1" indent="0">
              <a:lnSpc>
                <a:spcPct val="100000"/>
              </a:lnSpc>
              <a:buNone/>
            </a:pPr>
            <a:r>
              <a:rPr lang="en-US" dirty="0">
                <a:hlinkClick r:id="rId2"/>
              </a:rPr>
              <a:t>Expert Meeting on Statistical Data Confidentiality</a:t>
            </a:r>
            <a:r>
              <a:rPr lang="en-US" dirty="0"/>
              <a:t>, 15 - 17 October 2025, Barcelona Spain.</a:t>
            </a:r>
            <a:r>
              <a:rPr lang="en-US" noProof="0" dirty="0"/>
              <a:t>  </a:t>
            </a:r>
          </a:p>
        </p:txBody>
      </p:sp>
      <p:sp>
        <p:nvSpPr>
          <p:cNvPr id="4" name="Bildeforklaring formet som et avrundet rektangel 5">
            <a:extLst>
              <a:ext uri="{FF2B5EF4-FFF2-40B4-BE49-F238E27FC236}">
                <a16:creationId xmlns:a16="http://schemas.microsoft.com/office/drawing/2014/main" id="{35CC32C3-ACEB-8682-0DC0-CD5C568277CA}"/>
              </a:ext>
            </a:extLst>
          </p:cNvPr>
          <p:cNvSpPr txBox="1">
            <a:spLocks/>
          </p:cNvSpPr>
          <p:nvPr/>
        </p:nvSpPr>
        <p:spPr>
          <a:xfrm>
            <a:off x="5737145" y="3743901"/>
            <a:ext cx="6296526" cy="1344933"/>
          </a:xfrm>
          <a:prstGeom prst="wedgeRoundRectCallout">
            <a:avLst>
              <a:gd name="adj1" fmla="val -68066"/>
              <a:gd name="adj2" fmla="val -32086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noProof="0" dirty="0">
                <a:solidFill>
                  <a:schemeClr val="tx1"/>
                </a:solidFill>
              </a:rPr>
              <a:t>Sensitive cells similar to primary suppression </a:t>
            </a:r>
            <a:endParaRPr lang="en-US" sz="1400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20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62268-5653-DEEE-6029-2988DEBB7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0BBF826-85DF-34DC-DF2A-4BC621A4E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Cell Key Method for magnitude tables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378FCF5-84A6-2641-3DAE-24DF78F2BD0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2800" noProof="0" dirty="0"/>
              <a:t>Implemented </a:t>
            </a:r>
            <a:r>
              <a:rPr lang="en-US" sz="2800" noProof="0" dirty="0" err="1"/>
              <a:t>i</a:t>
            </a:r>
            <a:r>
              <a:rPr lang="en-US" sz="2800" noProof="0" dirty="0"/>
              <a:t> the </a:t>
            </a:r>
            <a:r>
              <a:rPr lang="en-US" sz="2800" noProof="0" dirty="0" err="1"/>
              <a:t>cellKey</a:t>
            </a:r>
            <a:r>
              <a:rPr lang="en-US" sz="2800" noProof="0" dirty="0"/>
              <a:t> R package</a:t>
            </a:r>
          </a:p>
          <a:p>
            <a:pPr lvl="1"/>
            <a:r>
              <a:rPr lang="en-US" sz="2000" noProof="0" dirty="0"/>
              <a:t>Along with the more common frequency table method   </a:t>
            </a:r>
          </a:p>
        </p:txBody>
      </p:sp>
    </p:spTree>
    <p:extLst>
      <p:ext uri="{BB962C8B-B14F-4D97-AF65-F5344CB8AC3E}">
        <p14:creationId xmlns:p14="http://schemas.microsoft.com/office/powerpoint/2010/main" val="3741653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A3354B-A002-35F7-F752-4185DA8F6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8DA5DB6-10D4-2625-F78F-A94928C305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Difference  </a:t>
            </a:r>
            <a:r>
              <a:rPr lang="en-US" noProof="0" dirty="0"/>
              <a:t>cells </a:t>
            </a:r>
          </a:p>
        </p:txBody>
      </p:sp>
    </p:spTree>
    <p:extLst>
      <p:ext uri="{BB962C8B-B14F-4D97-AF65-F5344CB8AC3E}">
        <p14:creationId xmlns:p14="http://schemas.microsoft.com/office/powerpoint/2010/main" val="4062839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tel 10">
            <a:extLst>
              <a:ext uri="{FF2B5EF4-FFF2-40B4-BE49-F238E27FC236}">
                <a16:creationId xmlns:a16="http://schemas.microsoft.com/office/drawing/2014/main" id="{4985ECBB-0402-829D-0517-83690480F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058" y="551048"/>
            <a:ext cx="3991920" cy="1311128"/>
          </a:xfrm>
        </p:spPr>
        <p:txBody>
          <a:bodyPr/>
          <a:lstStyle/>
          <a:p>
            <a:endParaRPr lang="nb-NO" dirty="0"/>
          </a:p>
        </p:txBody>
      </p:sp>
      <p:sp>
        <p:nvSpPr>
          <p:cNvPr id="5" name="TekstSylinder 4">
            <a:extLst>
              <a:ext uri="{FF2B5EF4-FFF2-40B4-BE49-F238E27FC236}">
                <a16:creationId xmlns:a16="http://schemas.microsoft.com/office/drawing/2014/main" id="{FD21F619-6B6A-F22B-2BF4-8EC4CB99008F}"/>
              </a:ext>
            </a:extLst>
          </p:cNvPr>
          <p:cNvSpPr txBox="1"/>
          <p:nvPr/>
        </p:nvSpPr>
        <p:spPr>
          <a:xfrm>
            <a:off x="171450" y="127436"/>
            <a:ext cx="3582404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nb-NO" sz="1600" dirty="0">
              <a:latin typeface="Lucida Console" panose="020B0609040504020204" pitchFamily="49" charset="0"/>
            </a:endParaRPr>
          </a:p>
          <a:p>
            <a:r>
              <a:rPr lang="nb-NO" sz="2400" b="1" dirty="0">
                <a:latin typeface="Lucida Console" panose="020B0609040504020204" pitchFamily="49" charset="0"/>
              </a:rPr>
              <a:t>   Input data    </a:t>
            </a:r>
          </a:p>
          <a:p>
            <a:r>
              <a:rPr lang="nb-NO" sz="1600" b="1" dirty="0">
                <a:latin typeface="Lucida Console" panose="020B0609040504020204" pitchFamily="49" charset="0"/>
              </a:rPr>
              <a:t> </a:t>
            </a:r>
          </a:p>
          <a:p>
            <a:r>
              <a:rPr lang="nb-NO" sz="1600" b="1" dirty="0">
                <a:latin typeface="Lucida Console" panose="020B0609040504020204" pitchFamily="49" charset="0"/>
              </a:rPr>
              <a:t>  </a:t>
            </a:r>
            <a:r>
              <a:rPr lang="nb-NO" sz="1600" b="1" u="sng" dirty="0">
                <a:latin typeface="Lucida Console" panose="020B0609040504020204" pitchFamily="49" charset="0"/>
              </a:rPr>
              <a:t>age  age3    age5 </a:t>
            </a:r>
            <a:r>
              <a:rPr lang="nb-NO" sz="1600" b="1" u="sng" dirty="0" err="1">
                <a:latin typeface="Lucida Console" panose="020B0609040504020204" pitchFamily="49" charset="0"/>
              </a:rPr>
              <a:t>count</a:t>
            </a:r>
            <a:endParaRPr lang="nb-NO" sz="1600" b="1" u="sng" dirty="0">
              <a:latin typeface="Lucida Console" panose="020B0609040504020204" pitchFamily="49" charset="0"/>
            </a:endParaRPr>
          </a:p>
          <a:p>
            <a:r>
              <a:rPr lang="nb-NO" sz="1600" dirty="0">
                <a:latin typeface="Lucida Console" panose="020B0609040504020204" pitchFamily="49" charset="0"/>
              </a:rPr>
              <a:t>    0   0_2   [0,4]     5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1   0_2   [0,4]     7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2   0_2   [0,4]     3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3   3_5   [0,4]     0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4   3_5   [0,4]     1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5   3_5   [5,9]     2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6   6_8   [5,9]     5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7   6_8   [5,9]     4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8   6_8   [5,9]     6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9  9_11   [5,9]     0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10  9_11 [10,14]     8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11  9_11 [10,14]     4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12 12_14 [10,14]     9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13 12_14 [10,14]     3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14 12_14 [10,14]     7</a:t>
            </a:r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50FFEDDB-E777-C592-A3D0-52B139C0A1E1}"/>
              </a:ext>
            </a:extLst>
          </p:cNvPr>
          <p:cNvSpPr txBox="1"/>
          <p:nvPr/>
        </p:nvSpPr>
        <p:spPr>
          <a:xfrm>
            <a:off x="3753854" y="2040359"/>
            <a:ext cx="3125204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nb-NO" sz="1800" dirty="0">
              <a:latin typeface="Lucida Console" panose="020B0609040504020204" pitchFamily="49" charset="0"/>
            </a:endParaRPr>
          </a:p>
          <a:p>
            <a:r>
              <a:rPr lang="nb-NO" sz="2400" b="1" dirty="0" err="1">
                <a:latin typeface="Lucida Console" panose="020B0609040504020204" pitchFamily="49" charset="0"/>
              </a:rPr>
              <a:t>Published</a:t>
            </a:r>
            <a:r>
              <a:rPr lang="nb-NO" sz="2400" b="1" dirty="0">
                <a:latin typeface="Lucida Console" panose="020B0609040504020204" pitchFamily="49" charset="0"/>
              </a:rPr>
              <a:t> data</a:t>
            </a:r>
          </a:p>
          <a:p>
            <a:endParaRPr lang="nb-NO" sz="1800" b="1" dirty="0">
              <a:latin typeface="Lucida Console" panose="020B0609040504020204" pitchFamily="49" charset="0"/>
            </a:endParaRPr>
          </a:p>
          <a:p>
            <a:r>
              <a:rPr lang="nb-NO" sz="1800" b="1" dirty="0">
                <a:latin typeface="Lucida Console" panose="020B0609040504020204" pitchFamily="49" charset="0"/>
              </a:rPr>
              <a:t>     </a:t>
            </a:r>
            <a:r>
              <a:rPr lang="nb-NO" sz="1800" b="1" u="sng" dirty="0">
                <a:latin typeface="Lucida Console" panose="020B0609040504020204" pitchFamily="49" charset="0"/>
              </a:rPr>
              <a:t>age </a:t>
            </a:r>
            <a:r>
              <a:rPr lang="nb-NO" sz="1800" b="1" u="sng" dirty="0" err="1">
                <a:latin typeface="Lucida Console" panose="020B0609040504020204" pitchFamily="49" charset="0"/>
              </a:rPr>
              <a:t>count</a:t>
            </a:r>
            <a:r>
              <a:rPr lang="nb-NO" sz="1800" b="1" u="sng" dirty="0">
                <a:latin typeface="Lucida Console" panose="020B0609040504020204" pitchFamily="49" charset="0"/>
              </a:rPr>
              <a:t> </a:t>
            </a:r>
            <a:r>
              <a:rPr lang="nb-NO" sz="800" b="1" u="sng" dirty="0">
                <a:latin typeface="Lucida Console" panose="020B0609040504020204" pitchFamily="49" charset="0"/>
              </a:rPr>
              <a:t> </a:t>
            </a:r>
          </a:p>
          <a:p>
            <a:r>
              <a:rPr lang="nb-NO" sz="800" b="1" u="sng" dirty="0">
                <a:latin typeface="Lucida Console" panose="020B0609040504020204" pitchFamily="49" charset="0"/>
              </a:rPr>
              <a:t> </a:t>
            </a:r>
            <a:endParaRPr lang="nb-NO" sz="1800" b="1" u="sng" dirty="0">
              <a:latin typeface="Lucida Console" panose="020B0609040504020204" pitchFamily="49" charset="0"/>
            </a:endParaRPr>
          </a:p>
          <a:p>
            <a:r>
              <a:rPr lang="nb-NO" sz="1800" dirty="0">
                <a:latin typeface="Lucida Console" panose="020B0609040504020204" pitchFamily="49" charset="0"/>
              </a:rPr>
              <a:t>   Total    64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0_2    15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3_5     3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6_8    15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9_11    12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12_14    19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[0,4]    16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[5,9]    17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[10,14]    31</a:t>
            </a:r>
          </a:p>
        </p:txBody>
      </p: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5F61FEB7-30AD-4914-ABC3-2B97C70B3314}"/>
              </a:ext>
            </a:extLst>
          </p:cNvPr>
          <p:cNvSpPr txBox="1"/>
          <p:nvPr/>
        </p:nvSpPr>
        <p:spPr>
          <a:xfrm>
            <a:off x="2886075" y="1276350"/>
            <a:ext cx="505327" cy="36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6242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A45AB-9D7B-2426-7726-02E63D966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9C224498-A2CD-A655-E893-EC5BBEA4B82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8000"/>
          </a:blip>
          <a:stretch>
            <a:fillRect/>
          </a:stretch>
        </p:blipFill>
        <p:spPr>
          <a:xfrm>
            <a:off x="3180095" y="351833"/>
            <a:ext cx="4064521" cy="1406058"/>
          </a:xfrm>
          <a:prstGeom prst="rect">
            <a:avLst/>
          </a:prstGeom>
        </p:spPr>
      </p:pic>
      <p:sp>
        <p:nvSpPr>
          <p:cNvPr id="4" name="Tittel 3">
            <a:extLst>
              <a:ext uri="{FF2B5EF4-FFF2-40B4-BE49-F238E27FC236}">
                <a16:creationId xmlns:a16="http://schemas.microsoft.com/office/drawing/2014/main" id="{E853AC98-07D7-6F74-13A5-61A368F74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2583" y="351833"/>
            <a:ext cx="3885703" cy="1774141"/>
          </a:xfrm>
        </p:spPr>
        <p:txBody>
          <a:bodyPr>
            <a:normAutofit/>
          </a:bodyPr>
          <a:lstStyle/>
          <a:p>
            <a:r>
              <a:rPr lang="en-US" sz="4800" noProof="0" dirty="0"/>
              <a:t>Hierarchies  </a:t>
            </a:r>
            <a:br>
              <a:rPr lang="en-US" noProof="0" dirty="0"/>
            </a:br>
            <a:endParaRPr lang="en-US" sz="3200" noProof="0" dirty="0"/>
          </a:p>
        </p:txBody>
      </p:sp>
      <p:pic>
        <p:nvPicPr>
          <p:cNvPr id="9" name="Plassholder for innhold 8">
            <a:extLst>
              <a:ext uri="{FF2B5EF4-FFF2-40B4-BE49-F238E27FC236}">
                <a16:creationId xmlns:a16="http://schemas.microsoft.com/office/drawing/2014/main" id="{DB4B5BFE-C6C6-0BAD-CB70-390BE11A8648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7742583" y="2068625"/>
            <a:ext cx="3884922" cy="3609833"/>
          </a:xfrm>
          <a:prstGeom prst="rect">
            <a:avLst/>
          </a:prstGeom>
        </p:spPr>
      </p:pic>
      <p:pic>
        <p:nvPicPr>
          <p:cNvPr id="7" name="Bilde 6" descr="Et bilde som inneholder sirkel, skjermbilde, diagram, tekst&#10;&#10;KI-generert innhold kan være feil.">
            <a:extLst>
              <a:ext uri="{FF2B5EF4-FFF2-40B4-BE49-F238E27FC236}">
                <a16:creationId xmlns:a16="http://schemas.microsoft.com/office/drawing/2014/main" id="{A27EA229-3183-7E82-FE02-36D7F3450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566" y="2587340"/>
            <a:ext cx="2522661" cy="2572405"/>
          </a:xfrm>
          <a:prstGeom prst="rect">
            <a:avLst/>
          </a:prstGeom>
        </p:spPr>
      </p:pic>
      <p:sp>
        <p:nvSpPr>
          <p:cNvPr id="2" name="TekstSylinder 1">
            <a:extLst>
              <a:ext uri="{FF2B5EF4-FFF2-40B4-BE49-F238E27FC236}">
                <a16:creationId xmlns:a16="http://schemas.microsoft.com/office/drawing/2014/main" id="{2CA7937F-62E9-F81F-D8AD-58C5AEAD08BB}"/>
              </a:ext>
            </a:extLst>
          </p:cNvPr>
          <p:cNvSpPr txBox="1"/>
          <p:nvPr/>
        </p:nvSpPr>
        <p:spPr>
          <a:xfrm>
            <a:off x="900219" y="2125974"/>
            <a:ext cx="304892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 </a:t>
            </a:r>
            <a:r>
              <a:rPr lang="nb-NO" sz="1400" b="1" i="0" u="sng" dirty="0">
                <a:solidFill>
                  <a:srgbClr val="0070C0"/>
                </a:solidFill>
                <a:effectLst/>
                <a:latin typeface="Lucida Console" panose="020B0609040504020204" pitchFamily="49" charset="0"/>
              </a:rPr>
              <a:t>age      </a:t>
            </a:r>
            <a:r>
              <a:rPr lang="nb-NO" sz="1400" b="1" i="0" u="sng" dirty="0" err="1">
                <a:solidFill>
                  <a:srgbClr val="0070C0"/>
                </a:solidFill>
                <a:effectLst/>
                <a:latin typeface="Lucida Console" panose="020B0609040504020204" pitchFamily="49" charset="0"/>
              </a:rPr>
              <a:t>geo</a:t>
            </a:r>
            <a:r>
              <a:rPr lang="nb-NO" sz="1400" b="1" i="0" u="sng" dirty="0">
                <a:solidFill>
                  <a:srgbClr val="0070C0"/>
                </a:solidFill>
                <a:effectLst/>
                <a:latin typeface="Lucida Console" panose="020B0609040504020204" pitchFamily="49" charset="0"/>
              </a:rPr>
              <a:t> </a:t>
            </a:r>
            <a:r>
              <a:rPr lang="nb-NO" sz="1400" b="1" i="0" u="sng" dirty="0" err="1">
                <a:solidFill>
                  <a:srgbClr val="0070C0"/>
                </a:solidFill>
                <a:effectLst/>
                <a:latin typeface="Lucida Console" panose="020B0609040504020204" pitchFamily="49" charset="0"/>
              </a:rPr>
              <a:t>freq</a:t>
            </a:r>
            <a:endParaRPr lang="nb-NO" sz="1400" b="1" i="0" u="sng" dirty="0">
              <a:solidFill>
                <a:srgbClr val="0070C0"/>
              </a:solidFill>
              <a:effectLst/>
              <a:latin typeface="Lucida Console" panose="020B0609040504020204" pitchFamily="49" charset="0"/>
            </a:endParaRP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  Total   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Total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20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2  Total       EU   15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3  Total   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nonEU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5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4  Total 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Iceland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5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5  Total Portugal    4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6  Total    Spain   11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7    old    Total   13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8    old       EU   10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9    old   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nonEU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3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10   old 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Iceland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3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11   old Portugal    4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12   old    Spain    6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13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Total    7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14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   EU    5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15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nonEU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2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16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Iceland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2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17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Portugal    0</a:t>
            </a:r>
          </a:p>
          <a:p>
            <a:pPr algn="l" latinLnBrk="1">
              <a:buNone/>
            </a:pP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18 </a:t>
            </a:r>
            <a:r>
              <a:rPr lang="nb-NO" sz="14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4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Spain    5</a:t>
            </a:r>
            <a:endParaRPr lang="nb-NO" sz="1400" dirty="0"/>
          </a:p>
        </p:txBody>
      </p:sp>
    </p:spTree>
    <p:extLst>
      <p:ext uri="{BB962C8B-B14F-4D97-AF65-F5344CB8AC3E}">
        <p14:creationId xmlns:p14="http://schemas.microsoft.com/office/powerpoint/2010/main" val="3503100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8E39C-B5ED-E6E0-5864-3469CE7F8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Sylinder 4">
            <a:extLst>
              <a:ext uri="{FF2B5EF4-FFF2-40B4-BE49-F238E27FC236}">
                <a16:creationId xmlns:a16="http://schemas.microsoft.com/office/drawing/2014/main" id="{B1922109-6D5C-A043-84D5-4FAA6B93867D}"/>
              </a:ext>
            </a:extLst>
          </p:cNvPr>
          <p:cNvSpPr txBox="1"/>
          <p:nvPr/>
        </p:nvSpPr>
        <p:spPr>
          <a:xfrm>
            <a:off x="171450" y="127436"/>
            <a:ext cx="3582404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nb-NO" sz="1600" dirty="0">
              <a:latin typeface="Lucida Console" panose="020B0609040504020204" pitchFamily="49" charset="0"/>
            </a:endParaRPr>
          </a:p>
          <a:p>
            <a:r>
              <a:rPr lang="nb-NO" sz="2400" b="1" dirty="0">
                <a:latin typeface="Lucida Console" panose="020B0609040504020204" pitchFamily="49" charset="0"/>
              </a:rPr>
              <a:t>   Input data    </a:t>
            </a:r>
          </a:p>
          <a:p>
            <a:r>
              <a:rPr lang="nb-NO" sz="1600" b="1" dirty="0">
                <a:latin typeface="Lucida Console" panose="020B0609040504020204" pitchFamily="49" charset="0"/>
              </a:rPr>
              <a:t> </a:t>
            </a:r>
          </a:p>
          <a:p>
            <a:r>
              <a:rPr lang="nb-NO" sz="1600" b="1" dirty="0">
                <a:latin typeface="Lucida Console" panose="020B0609040504020204" pitchFamily="49" charset="0"/>
              </a:rPr>
              <a:t>  </a:t>
            </a:r>
            <a:r>
              <a:rPr lang="nb-NO" sz="1600" b="1" u="sng" dirty="0">
                <a:latin typeface="Lucida Console" panose="020B0609040504020204" pitchFamily="49" charset="0"/>
              </a:rPr>
              <a:t>age  age3    age5 </a:t>
            </a:r>
            <a:r>
              <a:rPr lang="nb-NO" sz="1600" b="1" u="sng" dirty="0" err="1">
                <a:latin typeface="Lucida Console" panose="020B0609040504020204" pitchFamily="49" charset="0"/>
              </a:rPr>
              <a:t>count</a:t>
            </a:r>
            <a:endParaRPr lang="nb-NO" sz="1600" b="1" u="sng" dirty="0">
              <a:latin typeface="Lucida Console" panose="020B0609040504020204" pitchFamily="49" charset="0"/>
            </a:endParaRPr>
          </a:p>
          <a:p>
            <a:r>
              <a:rPr lang="nb-NO" sz="1600" dirty="0">
                <a:latin typeface="Lucida Console" panose="020B0609040504020204" pitchFamily="49" charset="0"/>
              </a:rPr>
              <a:t>    0   0_2   [0,4]     5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1   0_2   [0,4]     7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2   0_2   [0,4]     3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3   3_5   [0,4]     0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4   3_5   [0,4]     1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5   3_5   [5,9]     2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6   6_8   [5,9]     5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7   6_8   [5,9]     4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8   6_8   [5,9]     6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9  9_11   [5,9]     0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10  9_11 [10,14]     8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11  9_11 [10,14]     4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12 12_14 [10,14]     9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13 12_14 [10,14]     3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14 12_14 [10,14]     7</a:t>
            </a:r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51985C1F-B3A5-DFB9-9A0B-8380A4709E2E}"/>
              </a:ext>
            </a:extLst>
          </p:cNvPr>
          <p:cNvSpPr txBox="1"/>
          <p:nvPr/>
        </p:nvSpPr>
        <p:spPr>
          <a:xfrm>
            <a:off x="3753854" y="2040359"/>
            <a:ext cx="3125204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nb-NO" sz="1800" dirty="0">
              <a:latin typeface="Lucida Console" panose="020B0609040504020204" pitchFamily="49" charset="0"/>
            </a:endParaRPr>
          </a:p>
          <a:p>
            <a:r>
              <a:rPr lang="nb-NO" sz="2400" b="1" dirty="0" err="1">
                <a:latin typeface="Lucida Console" panose="020B0609040504020204" pitchFamily="49" charset="0"/>
              </a:rPr>
              <a:t>Published</a:t>
            </a:r>
            <a:r>
              <a:rPr lang="nb-NO" sz="2400" b="1" dirty="0">
                <a:latin typeface="Lucida Console" panose="020B0609040504020204" pitchFamily="49" charset="0"/>
              </a:rPr>
              <a:t> data</a:t>
            </a:r>
          </a:p>
          <a:p>
            <a:endParaRPr lang="nb-NO" sz="1800" b="1" dirty="0">
              <a:latin typeface="Lucida Console" panose="020B0609040504020204" pitchFamily="49" charset="0"/>
            </a:endParaRPr>
          </a:p>
          <a:p>
            <a:r>
              <a:rPr lang="nb-NO" sz="1800" b="1" dirty="0">
                <a:latin typeface="Lucida Console" panose="020B0609040504020204" pitchFamily="49" charset="0"/>
              </a:rPr>
              <a:t>     </a:t>
            </a:r>
            <a:r>
              <a:rPr lang="nb-NO" sz="1800" b="1" u="sng" dirty="0">
                <a:latin typeface="Lucida Console" panose="020B0609040504020204" pitchFamily="49" charset="0"/>
              </a:rPr>
              <a:t>age </a:t>
            </a:r>
            <a:r>
              <a:rPr lang="nb-NO" sz="1800" b="1" u="sng" dirty="0" err="1">
                <a:latin typeface="Lucida Console" panose="020B0609040504020204" pitchFamily="49" charset="0"/>
              </a:rPr>
              <a:t>count</a:t>
            </a:r>
            <a:r>
              <a:rPr lang="nb-NO" sz="1800" b="1" u="sng" dirty="0">
                <a:latin typeface="Lucida Console" panose="020B0609040504020204" pitchFamily="49" charset="0"/>
              </a:rPr>
              <a:t> </a:t>
            </a:r>
            <a:r>
              <a:rPr lang="nb-NO" sz="800" b="1" u="sng" dirty="0">
                <a:latin typeface="Lucida Console" panose="020B0609040504020204" pitchFamily="49" charset="0"/>
              </a:rPr>
              <a:t> </a:t>
            </a:r>
          </a:p>
          <a:p>
            <a:r>
              <a:rPr lang="nb-NO" sz="800" b="1" u="sng" dirty="0">
                <a:latin typeface="Lucida Console" panose="020B0609040504020204" pitchFamily="49" charset="0"/>
              </a:rPr>
              <a:t> </a:t>
            </a:r>
            <a:endParaRPr lang="nb-NO" sz="1800" b="1" u="sng" dirty="0">
              <a:latin typeface="Lucida Console" panose="020B0609040504020204" pitchFamily="49" charset="0"/>
            </a:endParaRPr>
          </a:p>
          <a:p>
            <a:r>
              <a:rPr lang="nb-NO" sz="1800" dirty="0">
                <a:latin typeface="Lucida Console" panose="020B0609040504020204" pitchFamily="49" charset="0"/>
              </a:rPr>
              <a:t>   Total    64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0_2    15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3_5     3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6_8    15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9_11    12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12_14    19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[0,4]    16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[5,9]    17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[10,14]    31</a:t>
            </a:r>
          </a:p>
        </p:txBody>
      </p:sp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0C987F8E-5EEE-2938-6A7B-2BC18A73E47F}"/>
              </a:ext>
            </a:extLst>
          </p:cNvPr>
          <p:cNvSpPr txBox="1">
            <a:spLocks/>
          </p:cNvSpPr>
          <p:nvPr/>
        </p:nvSpPr>
        <p:spPr>
          <a:xfrm>
            <a:off x="6734175" y="712047"/>
            <a:ext cx="5286375" cy="2221653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u="sng" dirty="0">
                <a:solidFill>
                  <a:schemeClr val="tx1"/>
                </a:solidFill>
              </a:rPr>
              <a:t>Sum of age = 3 and age = 4?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2800" dirty="0">
                <a:solidFill>
                  <a:schemeClr val="tx1"/>
                </a:solidFill>
              </a:rPr>
              <a:t>= </a:t>
            </a:r>
            <a:r>
              <a:rPr lang="nb-NO" sz="2800" i="1" dirty="0">
                <a:solidFill>
                  <a:srgbClr val="0070C0"/>
                </a:solidFill>
              </a:rPr>
              <a:t>[0,4]</a:t>
            </a:r>
            <a:r>
              <a:rPr lang="nb-NO" sz="2800" dirty="0">
                <a:solidFill>
                  <a:schemeClr val="tx1"/>
                </a:solidFill>
              </a:rPr>
              <a:t> - </a:t>
            </a:r>
            <a:r>
              <a:rPr lang="nb-NO" sz="2800" i="1" dirty="0">
                <a:solidFill>
                  <a:srgbClr val="0070C0"/>
                </a:solidFill>
              </a:rPr>
              <a:t>0_2</a:t>
            </a:r>
            <a:r>
              <a:rPr lang="nb-NO" sz="2800" dirty="0">
                <a:solidFill>
                  <a:schemeClr val="tx1"/>
                </a:solidFill>
              </a:rPr>
              <a:t>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2800" dirty="0">
                <a:solidFill>
                  <a:schemeClr val="tx1"/>
                </a:solidFill>
              </a:rPr>
              <a:t>= 16 -15 = 1</a:t>
            </a:r>
          </a:p>
        </p:txBody>
      </p: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41887322-41D1-AECD-F2F1-C3ACE29262B5}"/>
              </a:ext>
            </a:extLst>
          </p:cNvPr>
          <p:cNvSpPr txBox="1"/>
          <p:nvPr/>
        </p:nvSpPr>
        <p:spPr>
          <a:xfrm>
            <a:off x="2886075" y="1276350"/>
            <a:ext cx="505327" cy="36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nb-NO" dirty="0"/>
          </a:p>
        </p:txBody>
      </p:sp>
      <p:sp>
        <p:nvSpPr>
          <p:cNvPr id="3" name="Bildeforklaring formet som et avrundet rektangel 5">
            <a:extLst>
              <a:ext uri="{FF2B5EF4-FFF2-40B4-BE49-F238E27FC236}">
                <a16:creationId xmlns:a16="http://schemas.microsoft.com/office/drawing/2014/main" id="{07863028-DAC8-7869-EC2A-4821A3B2C5DC}"/>
              </a:ext>
            </a:extLst>
          </p:cNvPr>
          <p:cNvSpPr txBox="1">
            <a:spLocks/>
          </p:cNvSpPr>
          <p:nvPr/>
        </p:nvSpPr>
        <p:spPr>
          <a:xfrm>
            <a:off x="6806617" y="3429000"/>
            <a:ext cx="5286375" cy="2221653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u="sng" dirty="0">
                <a:solidFill>
                  <a:schemeClr val="tx1"/>
                </a:solidFill>
              </a:rPr>
              <a:t>Sum of age = 5 and age = 9?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2800" dirty="0">
                <a:solidFill>
                  <a:schemeClr val="tx1"/>
                </a:solidFill>
              </a:rPr>
              <a:t>= </a:t>
            </a:r>
            <a:r>
              <a:rPr lang="nb-NO" sz="2800" i="1" dirty="0">
                <a:solidFill>
                  <a:srgbClr val="0070C0"/>
                </a:solidFill>
              </a:rPr>
              <a:t>[5,9] </a:t>
            </a:r>
            <a:r>
              <a:rPr lang="nb-NO" sz="2800" dirty="0">
                <a:solidFill>
                  <a:schemeClr val="tx1"/>
                </a:solidFill>
              </a:rPr>
              <a:t>-</a:t>
            </a:r>
            <a:r>
              <a:rPr lang="nb-NO" sz="2800" i="1" dirty="0">
                <a:solidFill>
                  <a:srgbClr val="0070C0"/>
                </a:solidFill>
              </a:rPr>
              <a:t> 6_8</a:t>
            </a:r>
            <a:endParaRPr lang="nb-NO" sz="2800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nb-NO" sz="2800" dirty="0">
                <a:solidFill>
                  <a:schemeClr val="tx1"/>
                </a:solidFill>
              </a:rPr>
              <a:t>= 17 -15 = 2 </a:t>
            </a:r>
          </a:p>
        </p:txBody>
      </p:sp>
      <p:sp>
        <p:nvSpPr>
          <p:cNvPr id="4" name="TekstSylinder 3">
            <a:extLst>
              <a:ext uri="{FF2B5EF4-FFF2-40B4-BE49-F238E27FC236}">
                <a16:creationId xmlns:a16="http://schemas.microsoft.com/office/drawing/2014/main" id="{EB409AFE-604F-184B-2066-087ECE9FD727}"/>
              </a:ext>
            </a:extLst>
          </p:cNvPr>
          <p:cNvSpPr txBox="1"/>
          <p:nvPr/>
        </p:nvSpPr>
        <p:spPr>
          <a:xfrm>
            <a:off x="6600825" y="3171825"/>
            <a:ext cx="5591175" cy="27772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2453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D96D5-8FB1-E495-45A1-2B463FD6D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Sylinder 4">
            <a:extLst>
              <a:ext uri="{FF2B5EF4-FFF2-40B4-BE49-F238E27FC236}">
                <a16:creationId xmlns:a16="http://schemas.microsoft.com/office/drawing/2014/main" id="{B2FFCFBB-4839-7E2E-C2CA-03ACB686AD07}"/>
              </a:ext>
            </a:extLst>
          </p:cNvPr>
          <p:cNvSpPr txBox="1"/>
          <p:nvPr/>
        </p:nvSpPr>
        <p:spPr>
          <a:xfrm>
            <a:off x="171450" y="127436"/>
            <a:ext cx="3582404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nb-NO" sz="1600" dirty="0">
              <a:latin typeface="Lucida Console" panose="020B0609040504020204" pitchFamily="49" charset="0"/>
            </a:endParaRPr>
          </a:p>
          <a:p>
            <a:r>
              <a:rPr lang="nb-NO" sz="2400" b="1" dirty="0">
                <a:latin typeface="Lucida Console" panose="020B0609040504020204" pitchFamily="49" charset="0"/>
              </a:rPr>
              <a:t>   Input data    </a:t>
            </a:r>
          </a:p>
          <a:p>
            <a:r>
              <a:rPr lang="nb-NO" sz="1600" b="1" dirty="0">
                <a:latin typeface="Lucida Console" panose="020B0609040504020204" pitchFamily="49" charset="0"/>
              </a:rPr>
              <a:t> </a:t>
            </a:r>
          </a:p>
          <a:p>
            <a:r>
              <a:rPr lang="nb-NO" sz="1600" b="1" dirty="0">
                <a:latin typeface="Lucida Console" panose="020B0609040504020204" pitchFamily="49" charset="0"/>
              </a:rPr>
              <a:t>  </a:t>
            </a:r>
            <a:r>
              <a:rPr lang="nb-NO" sz="1600" b="1" u="sng" dirty="0">
                <a:latin typeface="Lucida Console" panose="020B0609040504020204" pitchFamily="49" charset="0"/>
              </a:rPr>
              <a:t>age  age3    age5 </a:t>
            </a:r>
            <a:r>
              <a:rPr lang="nb-NO" sz="1600" b="1" u="sng" dirty="0" err="1">
                <a:latin typeface="Lucida Console" panose="020B0609040504020204" pitchFamily="49" charset="0"/>
              </a:rPr>
              <a:t>count</a:t>
            </a:r>
            <a:endParaRPr lang="nb-NO" sz="1600" b="1" u="sng" dirty="0">
              <a:latin typeface="Lucida Console" panose="020B0609040504020204" pitchFamily="49" charset="0"/>
            </a:endParaRPr>
          </a:p>
          <a:p>
            <a:r>
              <a:rPr lang="nb-NO" sz="1600" dirty="0">
                <a:latin typeface="Lucida Console" panose="020B0609040504020204" pitchFamily="49" charset="0"/>
              </a:rPr>
              <a:t>    0   0_2   [0,4]     5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1   0_2   [0,4]     7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2   0_2   [0,4]     3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3   3_5   [0,4]     0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4   3_5   [0,4]     1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5   3_5   [5,9]     2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6   6_8   [5,9]     5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7   6_8   [5,9]     4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8   6_8   [5,9]     6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9  9_11   [5,9]     0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10  9_11 [10,14]     8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11  9_11 [10,14]     4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12 12_14 [10,14]     9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13 12_14 [10,14]     3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14 12_14 [10,14]     7</a:t>
            </a:r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E82F279C-6207-A39E-4D94-5636B279DDA5}"/>
              </a:ext>
            </a:extLst>
          </p:cNvPr>
          <p:cNvSpPr txBox="1"/>
          <p:nvPr/>
        </p:nvSpPr>
        <p:spPr>
          <a:xfrm>
            <a:off x="3753854" y="2040359"/>
            <a:ext cx="3125204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nb-NO" sz="1800" dirty="0">
              <a:latin typeface="Lucida Console" panose="020B0609040504020204" pitchFamily="49" charset="0"/>
            </a:endParaRPr>
          </a:p>
          <a:p>
            <a:r>
              <a:rPr lang="nb-NO" sz="2400" b="1" dirty="0" err="1">
                <a:latin typeface="Lucida Console" panose="020B0609040504020204" pitchFamily="49" charset="0"/>
              </a:rPr>
              <a:t>Published</a:t>
            </a:r>
            <a:r>
              <a:rPr lang="nb-NO" sz="2400" b="1" dirty="0">
                <a:latin typeface="Lucida Console" panose="020B0609040504020204" pitchFamily="49" charset="0"/>
              </a:rPr>
              <a:t> data</a:t>
            </a:r>
          </a:p>
          <a:p>
            <a:endParaRPr lang="nb-NO" sz="1800" b="1" dirty="0">
              <a:latin typeface="Lucida Console" panose="020B0609040504020204" pitchFamily="49" charset="0"/>
            </a:endParaRPr>
          </a:p>
          <a:p>
            <a:r>
              <a:rPr lang="nb-NO" sz="1800" b="1" dirty="0">
                <a:latin typeface="Lucida Console" panose="020B0609040504020204" pitchFamily="49" charset="0"/>
              </a:rPr>
              <a:t>     </a:t>
            </a:r>
            <a:r>
              <a:rPr lang="nb-NO" sz="1800" b="1" u="sng" dirty="0">
                <a:latin typeface="Lucida Console" panose="020B0609040504020204" pitchFamily="49" charset="0"/>
              </a:rPr>
              <a:t>age </a:t>
            </a:r>
            <a:r>
              <a:rPr lang="nb-NO" sz="1800" b="1" u="sng" dirty="0" err="1">
                <a:latin typeface="Lucida Console" panose="020B0609040504020204" pitchFamily="49" charset="0"/>
              </a:rPr>
              <a:t>count</a:t>
            </a:r>
            <a:r>
              <a:rPr lang="nb-NO" sz="1800" b="1" u="sng" dirty="0">
                <a:latin typeface="Lucida Console" panose="020B0609040504020204" pitchFamily="49" charset="0"/>
              </a:rPr>
              <a:t> </a:t>
            </a:r>
            <a:r>
              <a:rPr lang="nb-NO" sz="800" b="1" u="sng" dirty="0">
                <a:latin typeface="Lucida Console" panose="020B0609040504020204" pitchFamily="49" charset="0"/>
              </a:rPr>
              <a:t> </a:t>
            </a:r>
          </a:p>
          <a:p>
            <a:r>
              <a:rPr lang="nb-NO" sz="800" b="1" u="sng" dirty="0">
                <a:latin typeface="Lucida Console" panose="020B0609040504020204" pitchFamily="49" charset="0"/>
              </a:rPr>
              <a:t> </a:t>
            </a:r>
            <a:endParaRPr lang="nb-NO" sz="1800" b="1" u="sng" dirty="0">
              <a:latin typeface="Lucida Console" panose="020B0609040504020204" pitchFamily="49" charset="0"/>
            </a:endParaRPr>
          </a:p>
          <a:p>
            <a:r>
              <a:rPr lang="nb-NO" sz="1800" dirty="0">
                <a:latin typeface="Lucida Console" panose="020B0609040504020204" pitchFamily="49" charset="0"/>
              </a:rPr>
              <a:t>   Total    64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0_2    15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3_5     3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6_8    15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9_11    12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12_14    19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[0,4]    16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[5,9]    17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[10,14]    31</a:t>
            </a:r>
          </a:p>
        </p:txBody>
      </p:sp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74FCC4BD-86F0-B924-4EBF-A8A1B3B27768}"/>
              </a:ext>
            </a:extLst>
          </p:cNvPr>
          <p:cNvSpPr txBox="1">
            <a:spLocks/>
          </p:cNvSpPr>
          <p:nvPr/>
        </p:nvSpPr>
        <p:spPr>
          <a:xfrm>
            <a:off x="6772275" y="712047"/>
            <a:ext cx="5153025" cy="4309036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u="sng" dirty="0">
                <a:solidFill>
                  <a:schemeClr val="tx1"/>
                </a:solidFill>
              </a:rPr>
              <a:t>Count for age = 9?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2800" dirty="0">
                <a:solidFill>
                  <a:schemeClr val="tx1"/>
                </a:solidFill>
              </a:rPr>
              <a:t>= </a:t>
            </a:r>
            <a:r>
              <a:rPr lang="nb-NO" sz="2800" i="1" dirty="0">
                <a:solidFill>
                  <a:srgbClr val="0070C0"/>
                </a:solidFill>
              </a:rPr>
              <a:t>9_11 </a:t>
            </a:r>
            <a:r>
              <a:rPr lang="nb-NO" sz="2800" dirty="0">
                <a:solidFill>
                  <a:schemeClr val="tx1"/>
                </a:solidFill>
              </a:rPr>
              <a:t>+</a:t>
            </a:r>
            <a:r>
              <a:rPr lang="nb-NO" sz="2800" i="1" dirty="0">
                <a:solidFill>
                  <a:schemeClr val="tx1"/>
                </a:solidFill>
              </a:rPr>
              <a:t> </a:t>
            </a:r>
            <a:r>
              <a:rPr lang="nb-NO" sz="2800" i="1" dirty="0">
                <a:solidFill>
                  <a:srgbClr val="0070C0"/>
                </a:solidFill>
              </a:rPr>
              <a:t>12_14 </a:t>
            </a:r>
            <a:r>
              <a:rPr lang="nb-NO" sz="2800" dirty="0">
                <a:solidFill>
                  <a:schemeClr val="tx1"/>
                </a:solidFill>
              </a:rPr>
              <a:t>-</a:t>
            </a:r>
            <a:r>
              <a:rPr lang="nb-NO" sz="2800" i="1" dirty="0">
                <a:solidFill>
                  <a:srgbClr val="0070C0"/>
                </a:solidFill>
              </a:rPr>
              <a:t> [10,14]</a:t>
            </a:r>
            <a:r>
              <a:rPr lang="nb-NO" sz="2800" dirty="0">
                <a:solidFill>
                  <a:srgbClr val="0070C0"/>
                </a:solidFill>
              </a:rPr>
              <a:t> </a:t>
            </a:r>
            <a:r>
              <a:rPr lang="nb-NO" sz="2800" dirty="0">
                <a:solidFill>
                  <a:schemeClr val="tx1"/>
                </a:solidFill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2800" dirty="0">
                <a:solidFill>
                  <a:schemeClr val="tx1"/>
                </a:solidFill>
              </a:rPr>
              <a:t>= 12 + 19 - 31 = 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rgbClr val="7030A0"/>
                </a:solidFill>
              </a:rPr>
              <a:t>or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/>
                </a:solidFill>
              </a:rPr>
              <a:t>= </a:t>
            </a:r>
            <a:r>
              <a:rPr lang="en-US" sz="2800" i="1" dirty="0">
                <a:solidFill>
                  <a:srgbClr val="0070C0"/>
                </a:solidFill>
              </a:rPr>
              <a:t>[0,4] </a:t>
            </a:r>
            <a:r>
              <a:rPr lang="en-US" sz="2800" dirty="0">
                <a:solidFill>
                  <a:schemeClr val="tx1"/>
                </a:solidFill>
              </a:rPr>
              <a:t>+ </a:t>
            </a:r>
            <a:r>
              <a:rPr lang="en-US" sz="2800" i="1" dirty="0">
                <a:solidFill>
                  <a:srgbClr val="0070C0"/>
                </a:solidFill>
              </a:rPr>
              <a:t>[5,9] </a:t>
            </a:r>
            <a:r>
              <a:rPr lang="en-US" sz="2800" dirty="0">
                <a:solidFill>
                  <a:schemeClr val="tx1"/>
                </a:solidFill>
              </a:rPr>
              <a:t>- </a:t>
            </a:r>
            <a:r>
              <a:rPr lang="en-US" sz="2800" i="1" dirty="0">
                <a:solidFill>
                  <a:srgbClr val="0070C0"/>
                </a:solidFill>
              </a:rPr>
              <a:t>0_2</a:t>
            </a:r>
            <a:r>
              <a:rPr lang="en-US" sz="2800" dirty="0">
                <a:solidFill>
                  <a:schemeClr val="tx1"/>
                </a:solidFill>
              </a:rPr>
              <a:t> - </a:t>
            </a:r>
            <a:r>
              <a:rPr lang="en-US" sz="2800" i="1" dirty="0">
                <a:solidFill>
                  <a:srgbClr val="0070C0"/>
                </a:solidFill>
              </a:rPr>
              <a:t>3_5</a:t>
            </a:r>
            <a:r>
              <a:rPr lang="en-US" sz="2800" dirty="0">
                <a:solidFill>
                  <a:schemeClr val="tx1"/>
                </a:solidFill>
              </a:rPr>
              <a:t> - </a:t>
            </a:r>
            <a:r>
              <a:rPr lang="en-US" sz="2800" i="1" dirty="0">
                <a:solidFill>
                  <a:srgbClr val="0070C0"/>
                </a:solidFill>
              </a:rPr>
              <a:t>6_8</a:t>
            </a:r>
            <a:r>
              <a:rPr lang="en-US" sz="2800" dirty="0">
                <a:solidFill>
                  <a:schemeClr val="tx1"/>
                </a:solidFill>
              </a:rPr>
              <a:t>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/>
                </a:solidFill>
              </a:rPr>
              <a:t>= 16 + 17 – 15 – 3 - 15 = 0</a:t>
            </a:r>
            <a:endParaRPr lang="nb-NO" sz="2800" dirty="0">
              <a:solidFill>
                <a:schemeClr val="tx1"/>
              </a:solidFill>
            </a:endParaRPr>
          </a:p>
        </p:txBody>
      </p: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9CAD9375-7141-6342-3DBE-7B31E55FAA27}"/>
              </a:ext>
            </a:extLst>
          </p:cNvPr>
          <p:cNvSpPr txBox="1"/>
          <p:nvPr/>
        </p:nvSpPr>
        <p:spPr>
          <a:xfrm>
            <a:off x="2886075" y="1276350"/>
            <a:ext cx="505327" cy="36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9535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C4E7F-ACFF-C5C6-6D57-CFE2EE34B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Sylinder 4">
            <a:extLst>
              <a:ext uri="{FF2B5EF4-FFF2-40B4-BE49-F238E27FC236}">
                <a16:creationId xmlns:a16="http://schemas.microsoft.com/office/drawing/2014/main" id="{7E10EDBE-A8D9-AB6F-0DC7-0B35371C705C}"/>
              </a:ext>
            </a:extLst>
          </p:cNvPr>
          <p:cNvSpPr txBox="1"/>
          <p:nvPr/>
        </p:nvSpPr>
        <p:spPr>
          <a:xfrm>
            <a:off x="171450" y="127436"/>
            <a:ext cx="3582404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nb-NO" sz="1600" dirty="0">
              <a:latin typeface="Lucida Console" panose="020B0609040504020204" pitchFamily="49" charset="0"/>
            </a:endParaRPr>
          </a:p>
          <a:p>
            <a:r>
              <a:rPr lang="nb-NO" sz="2400" b="1" dirty="0">
                <a:latin typeface="Lucida Console" panose="020B0609040504020204" pitchFamily="49" charset="0"/>
              </a:rPr>
              <a:t>   Input data    </a:t>
            </a:r>
          </a:p>
          <a:p>
            <a:r>
              <a:rPr lang="nb-NO" sz="1600" b="1" dirty="0">
                <a:latin typeface="Lucida Console" panose="020B0609040504020204" pitchFamily="49" charset="0"/>
              </a:rPr>
              <a:t> </a:t>
            </a:r>
          </a:p>
          <a:p>
            <a:r>
              <a:rPr lang="nb-NO" sz="1600" b="1" dirty="0">
                <a:latin typeface="Lucida Console" panose="020B0609040504020204" pitchFamily="49" charset="0"/>
              </a:rPr>
              <a:t>  </a:t>
            </a:r>
            <a:r>
              <a:rPr lang="nb-NO" sz="1600" b="1" u="sng" dirty="0">
                <a:latin typeface="Lucida Console" panose="020B0609040504020204" pitchFamily="49" charset="0"/>
              </a:rPr>
              <a:t>age  age3    age5 </a:t>
            </a:r>
            <a:r>
              <a:rPr lang="nb-NO" sz="1600" b="1" u="sng" dirty="0" err="1">
                <a:latin typeface="Lucida Console" panose="020B0609040504020204" pitchFamily="49" charset="0"/>
              </a:rPr>
              <a:t>count</a:t>
            </a:r>
            <a:endParaRPr lang="nb-NO" sz="1600" b="1" u="sng" dirty="0">
              <a:latin typeface="Lucida Console" panose="020B0609040504020204" pitchFamily="49" charset="0"/>
            </a:endParaRPr>
          </a:p>
          <a:p>
            <a:r>
              <a:rPr lang="nb-NO" sz="1600" dirty="0">
                <a:latin typeface="Lucida Console" panose="020B0609040504020204" pitchFamily="49" charset="0"/>
              </a:rPr>
              <a:t>    0   0_2   [0,4]     5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1   0_2   [0,4]     7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2   0_2   [0,4]     3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3   3_5   [0,4]     0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4   3_5   [0,4]     1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5   3_5   [5,9]     2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6   6_8   [5,9]     5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7   6_8   [5,9]     4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8   6_8   [5,9]     6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 9  9_11   [5,9]     0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10  9_11 [10,14]     8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11  9_11 [10,14]     4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12 12_14 [10,14]     9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13 12_14 [10,14]     3</a:t>
            </a:r>
          </a:p>
          <a:p>
            <a:r>
              <a:rPr lang="nb-NO" sz="1600" dirty="0">
                <a:latin typeface="Lucida Console" panose="020B0609040504020204" pitchFamily="49" charset="0"/>
              </a:rPr>
              <a:t>   14 12_14 [10,14]     7</a:t>
            </a:r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F2CC7278-F8C4-3E42-DF3A-810F1A5C58E3}"/>
              </a:ext>
            </a:extLst>
          </p:cNvPr>
          <p:cNvSpPr txBox="1"/>
          <p:nvPr/>
        </p:nvSpPr>
        <p:spPr>
          <a:xfrm>
            <a:off x="3753854" y="2040359"/>
            <a:ext cx="3125204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nb-NO" sz="1800" dirty="0">
              <a:latin typeface="Lucida Console" panose="020B0609040504020204" pitchFamily="49" charset="0"/>
            </a:endParaRPr>
          </a:p>
          <a:p>
            <a:r>
              <a:rPr lang="nb-NO" sz="2400" b="1" dirty="0" err="1">
                <a:latin typeface="Lucida Console" panose="020B0609040504020204" pitchFamily="49" charset="0"/>
              </a:rPr>
              <a:t>Published</a:t>
            </a:r>
            <a:r>
              <a:rPr lang="nb-NO" sz="2400" b="1" dirty="0">
                <a:latin typeface="Lucida Console" panose="020B0609040504020204" pitchFamily="49" charset="0"/>
              </a:rPr>
              <a:t> data</a:t>
            </a:r>
          </a:p>
          <a:p>
            <a:endParaRPr lang="nb-NO" sz="1800" b="1" dirty="0">
              <a:latin typeface="Lucida Console" panose="020B0609040504020204" pitchFamily="49" charset="0"/>
            </a:endParaRPr>
          </a:p>
          <a:p>
            <a:r>
              <a:rPr lang="nb-NO" sz="1800" b="1" dirty="0">
                <a:latin typeface="Lucida Console" panose="020B0609040504020204" pitchFamily="49" charset="0"/>
              </a:rPr>
              <a:t>     </a:t>
            </a:r>
            <a:r>
              <a:rPr lang="nb-NO" sz="1800" b="1" u="sng" dirty="0">
                <a:latin typeface="Lucida Console" panose="020B0609040504020204" pitchFamily="49" charset="0"/>
              </a:rPr>
              <a:t>age </a:t>
            </a:r>
            <a:r>
              <a:rPr lang="nb-NO" sz="1800" b="1" u="sng" dirty="0" err="1">
                <a:latin typeface="Lucida Console" panose="020B0609040504020204" pitchFamily="49" charset="0"/>
              </a:rPr>
              <a:t>count</a:t>
            </a:r>
            <a:r>
              <a:rPr lang="nb-NO" sz="1800" b="1" u="sng" dirty="0">
                <a:latin typeface="Lucida Console" panose="020B0609040504020204" pitchFamily="49" charset="0"/>
              </a:rPr>
              <a:t> </a:t>
            </a:r>
            <a:r>
              <a:rPr lang="nb-NO" sz="800" b="1" u="sng" dirty="0">
                <a:latin typeface="Lucida Console" panose="020B0609040504020204" pitchFamily="49" charset="0"/>
              </a:rPr>
              <a:t> </a:t>
            </a:r>
          </a:p>
          <a:p>
            <a:r>
              <a:rPr lang="nb-NO" sz="800" b="1" u="sng" dirty="0">
                <a:latin typeface="Lucida Console" panose="020B0609040504020204" pitchFamily="49" charset="0"/>
              </a:rPr>
              <a:t> </a:t>
            </a:r>
            <a:endParaRPr lang="nb-NO" sz="1800" b="1" u="sng" dirty="0">
              <a:latin typeface="Lucida Console" panose="020B0609040504020204" pitchFamily="49" charset="0"/>
            </a:endParaRPr>
          </a:p>
          <a:p>
            <a:r>
              <a:rPr lang="nb-NO" sz="1800" dirty="0">
                <a:latin typeface="Lucida Console" panose="020B0609040504020204" pitchFamily="49" charset="0"/>
              </a:rPr>
              <a:t>   Total    64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0_2    15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3_5     3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 6_8    15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 9_11    12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12_14    19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[0,4]    16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  [5,9]    17</a:t>
            </a:r>
          </a:p>
          <a:p>
            <a:r>
              <a:rPr lang="nb-NO" sz="1800" dirty="0">
                <a:latin typeface="Lucida Console" panose="020B0609040504020204" pitchFamily="49" charset="0"/>
              </a:rPr>
              <a:t> [10,14]    31</a:t>
            </a:r>
          </a:p>
        </p:txBody>
      </p:sp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1DB81E47-EE2D-29E7-C66A-D1A6FD87EC16}"/>
              </a:ext>
            </a:extLst>
          </p:cNvPr>
          <p:cNvSpPr txBox="1">
            <a:spLocks/>
          </p:cNvSpPr>
          <p:nvPr/>
        </p:nvSpPr>
        <p:spPr>
          <a:xfrm>
            <a:off x="6468479" y="712047"/>
            <a:ext cx="6247396" cy="4309036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800" u="sng" dirty="0">
                <a:solidFill>
                  <a:schemeClr val="tx1"/>
                </a:solidFill>
              </a:rPr>
              <a:t>Count for age = 5?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2800" dirty="0">
                <a:solidFill>
                  <a:schemeClr val="tx1"/>
                </a:solidFill>
              </a:rPr>
              <a:t>= </a:t>
            </a:r>
            <a:r>
              <a:rPr lang="nb-NO" sz="2800" i="1" dirty="0">
                <a:solidFill>
                  <a:srgbClr val="0070C0"/>
                </a:solidFill>
              </a:rPr>
              <a:t>0_2 </a:t>
            </a:r>
            <a:r>
              <a:rPr lang="nb-NO" sz="2800" dirty="0">
                <a:solidFill>
                  <a:schemeClr val="tx1"/>
                </a:solidFill>
              </a:rPr>
              <a:t>+</a:t>
            </a:r>
            <a:r>
              <a:rPr lang="nb-NO" sz="2800" i="1" dirty="0">
                <a:solidFill>
                  <a:srgbClr val="0070C0"/>
                </a:solidFill>
              </a:rPr>
              <a:t> 3_5 </a:t>
            </a:r>
            <a:r>
              <a:rPr lang="nb-NO" sz="2800" dirty="0">
                <a:solidFill>
                  <a:schemeClr val="tx1"/>
                </a:solidFill>
              </a:rPr>
              <a:t>-</a:t>
            </a:r>
            <a:r>
              <a:rPr lang="nb-NO" sz="2800" i="1" dirty="0">
                <a:solidFill>
                  <a:srgbClr val="0070C0"/>
                </a:solidFill>
              </a:rPr>
              <a:t> [0,4]</a:t>
            </a:r>
            <a:r>
              <a:rPr lang="nb-NO" sz="2800" dirty="0">
                <a:solidFill>
                  <a:srgbClr val="0070C0"/>
                </a:solidFill>
              </a:rPr>
              <a:t> </a:t>
            </a:r>
            <a:r>
              <a:rPr lang="nb-NO" sz="2800" dirty="0">
                <a:solidFill>
                  <a:schemeClr val="tx1"/>
                </a:solidFill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nb-NO" sz="2800" dirty="0">
                <a:solidFill>
                  <a:schemeClr val="tx1"/>
                </a:solidFill>
              </a:rPr>
              <a:t>= 15 + 3 - 16 = 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rgbClr val="7030A0"/>
                </a:solidFill>
              </a:rPr>
              <a:t>or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/>
                </a:solidFill>
              </a:rPr>
              <a:t>= </a:t>
            </a:r>
            <a:r>
              <a:rPr lang="en-US" sz="2600" i="1" dirty="0">
                <a:solidFill>
                  <a:srgbClr val="0070C0"/>
                </a:solidFill>
              </a:rPr>
              <a:t>[5,9] + [10,14] - 6_8 - 9_11 - 12_14 </a:t>
            </a:r>
            <a:r>
              <a:rPr lang="en-US" sz="2600" dirty="0">
                <a:solidFill>
                  <a:schemeClr val="tx1"/>
                </a:solidFill>
              </a:rPr>
              <a:t>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tx1"/>
                </a:solidFill>
              </a:rPr>
              <a:t>= 17 + 31 -15 -12 – 19 = 2</a:t>
            </a:r>
            <a:endParaRPr lang="nb-NO" sz="2800" dirty="0">
              <a:solidFill>
                <a:schemeClr val="tx1"/>
              </a:solidFill>
            </a:endParaRPr>
          </a:p>
        </p:txBody>
      </p: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81B00E82-BF25-4DA8-2D26-C62FF10CB7F4}"/>
              </a:ext>
            </a:extLst>
          </p:cNvPr>
          <p:cNvSpPr txBox="1"/>
          <p:nvPr/>
        </p:nvSpPr>
        <p:spPr>
          <a:xfrm>
            <a:off x="2886075" y="1276350"/>
            <a:ext cx="505327" cy="36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8092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AFC4E15-4B35-C541-96F2-915B44731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Difference  cells </a:t>
            </a:r>
            <a:endParaRPr lang="nb-NO" sz="5400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0575CAF-3B77-6C2A-444E-E4C9FDD7258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9358" y="2220317"/>
            <a:ext cx="8305641" cy="39788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Finding and protecting all sensitive cells in the published tables is not always sufficient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Difference cells can be derived, and some of them may themselves be sensitive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We have seen this in frequency tables, and the same issue arises in magnitude tables</a:t>
            </a:r>
            <a:endParaRPr lang="nb-NO" dirty="0"/>
          </a:p>
        </p:txBody>
      </p:sp>
      <p:sp>
        <p:nvSpPr>
          <p:cNvPr id="8" name="Bildeforklaring formet som et avrundet rektangel 5">
            <a:extLst>
              <a:ext uri="{FF2B5EF4-FFF2-40B4-BE49-F238E27FC236}">
                <a16:creationId xmlns:a16="http://schemas.microsoft.com/office/drawing/2014/main" id="{AA28FBB8-CFC4-8248-31A0-2E6A53DA0670}"/>
              </a:ext>
            </a:extLst>
          </p:cNvPr>
          <p:cNvSpPr txBox="1">
            <a:spLocks/>
          </p:cNvSpPr>
          <p:nvPr/>
        </p:nvSpPr>
        <p:spPr>
          <a:xfrm>
            <a:off x="10332453" y="1067953"/>
            <a:ext cx="1600159" cy="554636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2200" i="1" dirty="0">
                <a:solidFill>
                  <a:srgbClr val="0070C0"/>
                </a:solidFill>
              </a:rPr>
              <a:t>[0,4]</a:t>
            </a:r>
            <a:r>
              <a:rPr lang="nb-NO" sz="2200" dirty="0">
                <a:solidFill>
                  <a:schemeClr val="tx1"/>
                </a:solidFill>
              </a:rPr>
              <a:t> - </a:t>
            </a:r>
            <a:r>
              <a:rPr lang="nb-NO" sz="2200" i="1" dirty="0">
                <a:solidFill>
                  <a:srgbClr val="0070C0"/>
                </a:solidFill>
              </a:rPr>
              <a:t>0_2</a:t>
            </a:r>
            <a:r>
              <a:rPr lang="nb-NO" sz="2200" dirty="0">
                <a:solidFill>
                  <a:schemeClr val="tx1"/>
                </a:solidFill>
              </a:rPr>
              <a:t>  </a:t>
            </a:r>
          </a:p>
        </p:txBody>
      </p:sp>
      <p:sp>
        <p:nvSpPr>
          <p:cNvPr id="9" name="Bildeforklaring formet som et avrundet rektangel 5">
            <a:extLst>
              <a:ext uri="{FF2B5EF4-FFF2-40B4-BE49-F238E27FC236}">
                <a16:creationId xmlns:a16="http://schemas.microsoft.com/office/drawing/2014/main" id="{EF023F2A-0718-416A-46CF-A7A9F16839BB}"/>
              </a:ext>
            </a:extLst>
          </p:cNvPr>
          <p:cNvSpPr txBox="1">
            <a:spLocks/>
          </p:cNvSpPr>
          <p:nvPr/>
        </p:nvSpPr>
        <p:spPr>
          <a:xfrm>
            <a:off x="7052775" y="304937"/>
            <a:ext cx="1600159" cy="492219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2200" i="1" dirty="0">
                <a:solidFill>
                  <a:srgbClr val="0070C0"/>
                </a:solidFill>
              </a:rPr>
              <a:t>[5,9] </a:t>
            </a:r>
            <a:r>
              <a:rPr lang="nb-NO" sz="2200" dirty="0">
                <a:solidFill>
                  <a:schemeClr val="tx1"/>
                </a:solidFill>
              </a:rPr>
              <a:t>-</a:t>
            </a:r>
            <a:r>
              <a:rPr lang="nb-NO" sz="2200" i="1" dirty="0">
                <a:solidFill>
                  <a:srgbClr val="0070C0"/>
                </a:solidFill>
              </a:rPr>
              <a:t> 6_8</a:t>
            </a:r>
            <a:endParaRPr lang="nb-NO" sz="2200" dirty="0">
              <a:solidFill>
                <a:schemeClr val="tx1"/>
              </a:solidFill>
            </a:endParaRPr>
          </a:p>
        </p:txBody>
      </p:sp>
      <p:sp>
        <p:nvSpPr>
          <p:cNvPr id="10" name="Bildeforklaring formet som et avrundet rektangel 5">
            <a:extLst>
              <a:ext uri="{FF2B5EF4-FFF2-40B4-BE49-F238E27FC236}">
                <a16:creationId xmlns:a16="http://schemas.microsoft.com/office/drawing/2014/main" id="{B3D0FF80-465F-E3AA-AF6A-2A4AFD19FBE9}"/>
              </a:ext>
            </a:extLst>
          </p:cNvPr>
          <p:cNvSpPr txBox="1">
            <a:spLocks/>
          </p:cNvSpPr>
          <p:nvPr/>
        </p:nvSpPr>
        <p:spPr>
          <a:xfrm>
            <a:off x="8993621" y="304938"/>
            <a:ext cx="2938991" cy="492219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2200" i="1" dirty="0">
                <a:solidFill>
                  <a:srgbClr val="0070C0"/>
                </a:solidFill>
              </a:rPr>
              <a:t>9_11 </a:t>
            </a:r>
            <a:r>
              <a:rPr lang="nb-NO" sz="2200" dirty="0">
                <a:solidFill>
                  <a:schemeClr val="tx1"/>
                </a:solidFill>
              </a:rPr>
              <a:t>+</a:t>
            </a:r>
            <a:r>
              <a:rPr lang="nb-NO" sz="2200" i="1" dirty="0">
                <a:solidFill>
                  <a:schemeClr val="tx1"/>
                </a:solidFill>
              </a:rPr>
              <a:t> </a:t>
            </a:r>
            <a:r>
              <a:rPr lang="nb-NO" sz="2200" i="1" dirty="0">
                <a:solidFill>
                  <a:srgbClr val="0070C0"/>
                </a:solidFill>
              </a:rPr>
              <a:t>12_14 </a:t>
            </a:r>
            <a:r>
              <a:rPr lang="nb-NO" sz="2200" dirty="0">
                <a:solidFill>
                  <a:schemeClr val="tx1"/>
                </a:solidFill>
              </a:rPr>
              <a:t>-</a:t>
            </a:r>
            <a:r>
              <a:rPr lang="nb-NO" sz="2200" i="1" dirty="0">
                <a:solidFill>
                  <a:srgbClr val="0070C0"/>
                </a:solidFill>
              </a:rPr>
              <a:t> [10,14]</a:t>
            </a:r>
            <a:r>
              <a:rPr lang="nb-NO" sz="2200" dirty="0">
                <a:solidFill>
                  <a:srgbClr val="0070C0"/>
                </a:solidFill>
              </a:rPr>
              <a:t> 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11" name="Bildeforklaring formet som et avrundet rektangel 5">
            <a:extLst>
              <a:ext uri="{FF2B5EF4-FFF2-40B4-BE49-F238E27FC236}">
                <a16:creationId xmlns:a16="http://schemas.microsoft.com/office/drawing/2014/main" id="{5863FBE7-C902-BE98-9B38-60CF21262706}"/>
              </a:ext>
            </a:extLst>
          </p:cNvPr>
          <p:cNvSpPr txBox="1">
            <a:spLocks/>
          </p:cNvSpPr>
          <p:nvPr/>
        </p:nvSpPr>
        <p:spPr>
          <a:xfrm>
            <a:off x="6430336" y="1067953"/>
            <a:ext cx="3668714" cy="492219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i="1" dirty="0">
                <a:solidFill>
                  <a:srgbClr val="0070C0"/>
                </a:solidFill>
              </a:rPr>
              <a:t>[0,4] </a:t>
            </a:r>
            <a:r>
              <a:rPr lang="en-US" sz="2200" dirty="0">
                <a:solidFill>
                  <a:schemeClr val="tx1"/>
                </a:solidFill>
              </a:rPr>
              <a:t>+ </a:t>
            </a:r>
            <a:r>
              <a:rPr lang="en-US" sz="2200" i="1" dirty="0">
                <a:solidFill>
                  <a:srgbClr val="0070C0"/>
                </a:solidFill>
              </a:rPr>
              <a:t>[5,9] </a:t>
            </a:r>
            <a:r>
              <a:rPr lang="en-US" sz="2200" dirty="0">
                <a:solidFill>
                  <a:schemeClr val="tx1"/>
                </a:solidFill>
              </a:rPr>
              <a:t>- </a:t>
            </a:r>
            <a:r>
              <a:rPr lang="en-US" sz="2200" i="1" dirty="0">
                <a:solidFill>
                  <a:srgbClr val="0070C0"/>
                </a:solidFill>
              </a:rPr>
              <a:t>0_2</a:t>
            </a:r>
            <a:r>
              <a:rPr lang="en-US" sz="2200" dirty="0">
                <a:solidFill>
                  <a:schemeClr val="tx1"/>
                </a:solidFill>
              </a:rPr>
              <a:t> - </a:t>
            </a:r>
            <a:r>
              <a:rPr lang="en-US" sz="2200" i="1" dirty="0">
                <a:solidFill>
                  <a:srgbClr val="0070C0"/>
                </a:solidFill>
              </a:rPr>
              <a:t>3_5</a:t>
            </a:r>
            <a:r>
              <a:rPr lang="en-US" sz="2200" dirty="0">
                <a:solidFill>
                  <a:schemeClr val="tx1"/>
                </a:solidFill>
              </a:rPr>
              <a:t> - </a:t>
            </a:r>
            <a:r>
              <a:rPr lang="en-US" sz="2200" i="1" dirty="0">
                <a:solidFill>
                  <a:srgbClr val="0070C0"/>
                </a:solidFill>
              </a:rPr>
              <a:t>6_8</a:t>
            </a:r>
            <a:r>
              <a:rPr lang="en-US" sz="2200" dirty="0">
                <a:solidFill>
                  <a:schemeClr val="tx1"/>
                </a:solidFill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6784798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1F8A20-1BBD-D39F-5299-064F6ED78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AB06494-E4B1-0A10-00AD-0FBFAF79E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Difference  cells </a:t>
            </a:r>
            <a:endParaRPr lang="nb-NO" sz="5400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23F4EBF-A236-E3F8-559E-B2C9F4B9F86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793409" y="2785534"/>
            <a:ext cx="8305641" cy="248073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/>
              <a:t>Particularly challenging when using suppression</a:t>
            </a:r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r>
              <a:rPr lang="en-US" sz="2800" dirty="0"/>
              <a:t>Also important to consider when applying perturbation methods</a:t>
            </a:r>
            <a:endParaRPr lang="nb-NO" sz="2800" dirty="0"/>
          </a:p>
        </p:txBody>
      </p:sp>
      <p:sp>
        <p:nvSpPr>
          <p:cNvPr id="8" name="Bildeforklaring formet som et avrundet rektangel 5">
            <a:extLst>
              <a:ext uri="{FF2B5EF4-FFF2-40B4-BE49-F238E27FC236}">
                <a16:creationId xmlns:a16="http://schemas.microsoft.com/office/drawing/2014/main" id="{88EBCE2E-312D-1826-FBF7-8CCBB610B259}"/>
              </a:ext>
            </a:extLst>
          </p:cNvPr>
          <p:cNvSpPr txBox="1">
            <a:spLocks/>
          </p:cNvSpPr>
          <p:nvPr/>
        </p:nvSpPr>
        <p:spPr>
          <a:xfrm>
            <a:off x="10332453" y="1067953"/>
            <a:ext cx="1600159" cy="554636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2200" i="1" dirty="0">
                <a:solidFill>
                  <a:srgbClr val="0070C0"/>
                </a:solidFill>
              </a:rPr>
              <a:t>[0,4]</a:t>
            </a:r>
            <a:r>
              <a:rPr lang="nb-NO" sz="2200" dirty="0">
                <a:solidFill>
                  <a:schemeClr val="tx1"/>
                </a:solidFill>
              </a:rPr>
              <a:t> - </a:t>
            </a:r>
            <a:r>
              <a:rPr lang="nb-NO" sz="2200" i="1" dirty="0">
                <a:solidFill>
                  <a:srgbClr val="0070C0"/>
                </a:solidFill>
              </a:rPr>
              <a:t>0_2</a:t>
            </a:r>
            <a:r>
              <a:rPr lang="nb-NO" sz="2200" dirty="0">
                <a:solidFill>
                  <a:schemeClr val="tx1"/>
                </a:solidFill>
              </a:rPr>
              <a:t>  </a:t>
            </a:r>
          </a:p>
        </p:txBody>
      </p:sp>
      <p:sp>
        <p:nvSpPr>
          <p:cNvPr id="9" name="Bildeforklaring formet som et avrundet rektangel 5">
            <a:extLst>
              <a:ext uri="{FF2B5EF4-FFF2-40B4-BE49-F238E27FC236}">
                <a16:creationId xmlns:a16="http://schemas.microsoft.com/office/drawing/2014/main" id="{8BD78B5E-FFFC-D637-DB1C-12BD80A09329}"/>
              </a:ext>
            </a:extLst>
          </p:cNvPr>
          <p:cNvSpPr txBox="1">
            <a:spLocks/>
          </p:cNvSpPr>
          <p:nvPr/>
        </p:nvSpPr>
        <p:spPr>
          <a:xfrm>
            <a:off x="7052775" y="304937"/>
            <a:ext cx="1600159" cy="492219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2200" i="1" dirty="0">
                <a:solidFill>
                  <a:srgbClr val="0070C0"/>
                </a:solidFill>
              </a:rPr>
              <a:t>[5,9] </a:t>
            </a:r>
            <a:r>
              <a:rPr lang="nb-NO" sz="2200" dirty="0">
                <a:solidFill>
                  <a:schemeClr val="tx1"/>
                </a:solidFill>
              </a:rPr>
              <a:t>-</a:t>
            </a:r>
            <a:r>
              <a:rPr lang="nb-NO" sz="2200" i="1" dirty="0">
                <a:solidFill>
                  <a:srgbClr val="0070C0"/>
                </a:solidFill>
              </a:rPr>
              <a:t> 6_8</a:t>
            </a:r>
            <a:endParaRPr lang="nb-NO" sz="2200" dirty="0">
              <a:solidFill>
                <a:schemeClr val="tx1"/>
              </a:solidFill>
            </a:endParaRPr>
          </a:p>
        </p:txBody>
      </p:sp>
      <p:sp>
        <p:nvSpPr>
          <p:cNvPr id="10" name="Bildeforklaring formet som et avrundet rektangel 5">
            <a:extLst>
              <a:ext uri="{FF2B5EF4-FFF2-40B4-BE49-F238E27FC236}">
                <a16:creationId xmlns:a16="http://schemas.microsoft.com/office/drawing/2014/main" id="{59197F66-6E2F-212B-264B-62BE5AD45B93}"/>
              </a:ext>
            </a:extLst>
          </p:cNvPr>
          <p:cNvSpPr txBox="1">
            <a:spLocks/>
          </p:cNvSpPr>
          <p:nvPr/>
        </p:nvSpPr>
        <p:spPr>
          <a:xfrm>
            <a:off x="8993621" y="304938"/>
            <a:ext cx="2938991" cy="492219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nb-NO" sz="2200" i="1" dirty="0">
                <a:solidFill>
                  <a:srgbClr val="0070C0"/>
                </a:solidFill>
              </a:rPr>
              <a:t>9_11 </a:t>
            </a:r>
            <a:r>
              <a:rPr lang="nb-NO" sz="2200" dirty="0">
                <a:solidFill>
                  <a:schemeClr val="tx1"/>
                </a:solidFill>
              </a:rPr>
              <a:t>+</a:t>
            </a:r>
            <a:r>
              <a:rPr lang="nb-NO" sz="2200" i="1" dirty="0">
                <a:solidFill>
                  <a:schemeClr val="tx1"/>
                </a:solidFill>
              </a:rPr>
              <a:t> </a:t>
            </a:r>
            <a:r>
              <a:rPr lang="nb-NO" sz="2200" i="1" dirty="0">
                <a:solidFill>
                  <a:srgbClr val="0070C0"/>
                </a:solidFill>
              </a:rPr>
              <a:t>12_14 </a:t>
            </a:r>
            <a:r>
              <a:rPr lang="nb-NO" sz="2200" dirty="0">
                <a:solidFill>
                  <a:schemeClr val="tx1"/>
                </a:solidFill>
              </a:rPr>
              <a:t>-</a:t>
            </a:r>
            <a:r>
              <a:rPr lang="nb-NO" sz="2200" i="1" dirty="0">
                <a:solidFill>
                  <a:srgbClr val="0070C0"/>
                </a:solidFill>
              </a:rPr>
              <a:t> [10,14]</a:t>
            </a:r>
            <a:r>
              <a:rPr lang="nb-NO" sz="2200" dirty="0">
                <a:solidFill>
                  <a:srgbClr val="0070C0"/>
                </a:solidFill>
              </a:rPr>
              <a:t> 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11" name="Bildeforklaring formet som et avrundet rektangel 5">
            <a:extLst>
              <a:ext uri="{FF2B5EF4-FFF2-40B4-BE49-F238E27FC236}">
                <a16:creationId xmlns:a16="http://schemas.microsoft.com/office/drawing/2014/main" id="{BCD3921D-AE54-704A-5B6C-736E3679DEE9}"/>
              </a:ext>
            </a:extLst>
          </p:cNvPr>
          <p:cNvSpPr txBox="1">
            <a:spLocks/>
          </p:cNvSpPr>
          <p:nvPr/>
        </p:nvSpPr>
        <p:spPr>
          <a:xfrm>
            <a:off x="6430336" y="1067953"/>
            <a:ext cx="3668714" cy="492219"/>
          </a:xfrm>
          <a:prstGeom prst="wedgeRoundRectCallout">
            <a:avLst>
              <a:gd name="adj1" fmla="val 20177"/>
              <a:gd name="adj2" fmla="val -24795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200" i="1" dirty="0">
                <a:solidFill>
                  <a:srgbClr val="0070C0"/>
                </a:solidFill>
              </a:rPr>
              <a:t>[0,4] </a:t>
            </a:r>
            <a:r>
              <a:rPr lang="en-US" sz="2200" dirty="0">
                <a:solidFill>
                  <a:schemeClr val="tx1"/>
                </a:solidFill>
              </a:rPr>
              <a:t>+ </a:t>
            </a:r>
            <a:r>
              <a:rPr lang="en-US" sz="2200" i="1" dirty="0">
                <a:solidFill>
                  <a:srgbClr val="0070C0"/>
                </a:solidFill>
              </a:rPr>
              <a:t>[5,9] </a:t>
            </a:r>
            <a:r>
              <a:rPr lang="en-US" sz="2200" dirty="0">
                <a:solidFill>
                  <a:schemeClr val="tx1"/>
                </a:solidFill>
              </a:rPr>
              <a:t>- </a:t>
            </a:r>
            <a:r>
              <a:rPr lang="en-US" sz="2200" i="1" dirty="0">
                <a:solidFill>
                  <a:srgbClr val="0070C0"/>
                </a:solidFill>
              </a:rPr>
              <a:t>0_2</a:t>
            </a:r>
            <a:r>
              <a:rPr lang="en-US" sz="2200" dirty="0">
                <a:solidFill>
                  <a:schemeClr val="tx1"/>
                </a:solidFill>
              </a:rPr>
              <a:t> - </a:t>
            </a:r>
            <a:r>
              <a:rPr lang="en-US" sz="2200" i="1" dirty="0">
                <a:solidFill>
                  <a:srgbClr val="0070C0"/>
                </a:solidFill>
              </a:rPr>
              <a:t>3_5</a:t>
            </a:r>
            <a:r>
              <a:rPr lang="en-US" sz="2200" dirty="0">
                <a:solidFill>
                  <a:schemeClr val="tx1"/>
                </a:solidFill>
              </a:rPr>
              <a:t> - </a:t>
            </a:r>
            <a:r>
              <a:rPr lang="en-US" sz="2200" i="1" dirty="0">
                <a:solidFill>
                  <a:srgbClr val="0070C0"/>
                </a:solidFill>
              </a:rPr>
              <a:t>6_8</a:t>
            </a:r>
            <a:r>
              <a:rPr lang="en-US" sz="2200" dirty="0">
                <a:solidFill>
                  <a:schemeClr val="tx1"/>
                </a:solidFill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5199051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6711A-2645-6C90-AFA1-6D9DD7CBD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4EE39006-769A-90F4-FE82-F37E39EA9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8671" y="130272"/>
            <a:ext cx="9611512" cy="1773381"/>
          </a:xfrm>
        </p:spPr>
        <p:txBody>
          <a:bodyPr>
            <a:normAutofit/>
          </a:bodyPr>
          <a:lstStyle/>
          <a:p>
            <a:r>
              <a:rPr lang="en-US" sz="5400" dirty="0"/>
              <a:t>Tabular data protection methods  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D234E5C0-CA46-E439-E607-72E631B31F3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169920" y="1819564"/>
            <a:ext cx="7701058" cy="402147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b="0" i="0" dirty="0">
                <a:solidFill>
                  <a:schemeClr val="accent4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Disclosure risk can be avoided by</a:t>
            </a:r>
          </a:p>
          <a:p>
            <a:pPr lvl="2">
              <a:lnSpc>
                <a:spcPct val="100000"/>
              </a:lnSpc>
            </a:pPr>
            <a:endParaRPr lang="en-US" sz="1200" b="0" i="0" dirty="0">
              <a:solidFill>
                <a:schemeClr val="accent4">
                  <a:lumMod val="75000"/>
                </a:schemeClr>
              </a:solidFill>
              <a:effectLst/>
              <a:latin typeface="Open Sans" panose="020B060603050402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sz="2800" b="0" i="0" dirty="0">
                <a:solidFill>
                  <a:srgbClr val="162327"/>
                </a:solidFill>
                <a:effectLst/>
                <a:latin typeface="Open Sans" panose="020B0606030504020204" pitchFamily="34" charset="0"/>
              </a:rPr>
              <a:t>using coarser categories</a:t>
            </a:r>
          </a:p>
          <a:p>
            <a:pPr lvl="2">
              <a:lnSpc>
                <a:spcPct val="100000"/>
              </a:lnSpc>
            </a:pPr>
            <a:r>
              <a:rPr lang="en-US" sz="2000" dirty="0">
                <a:solidFill>
                  <a:srgbClr val="162327"/>
                </a:solidFill>
                <a:latin typeface="Open Sans" panose="020B0606030504020204" pitchFamily="34" charset="0"/>
              </a:rPr>
              <a:t>e.g. by counties instead of municipalities </a:t>
            </a:r>
          </a:p>
          <a:p>
            <a:pPr lvl="4">
              <a:lnSpc>
                <a:spcPct val="100000"/>
              </a:lnSpc>
            </a:pPr>
            <a:endParaRPr lang="en-US" sz="1600" dirty="0">
              <a:solidFill>
                <a:srgbClr val="162327"/>
              </a:solidFill>
              <a:latin typeface="Open Sans" panose="020B060603050402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sz="2800" b="0" i="0" dirty="0">
                <a:solidFill>
                  <a:srgbClr val="162327"/>
                </a:solidFill>
                <a:effectLst/>
                <a:latin typeface="Open Sans" panose="020B0606030504020204" pitchFamily="34" charset="0"/>
              </a:rPr>
              <a:t>by suppression (hiding values) </a:t>
            </a:r>
          </a:p>
          <a:p>
            <a:pPr marL="414082" lvl="2" indent="0">
              <a:lnSpc>
                <a:spcPct val="100000"/>
              </a:lnSpc>
              <a:buNone/>
            </a:pPr>
            <a:endParaRPr lang="en-US" sz="2000" b="0" i="0" dirty="0">
              <a:solidFill>
                <a:srgbClr val="162327"/>
              </a:solidFill>
              <a:effectLst/>
              <a:latin typeface="Open Sans" panose="020B0606030504020204" pitchFamily="34" charset="0"/>
            </a:endParaRPr>
          </a:p>
          <a:p>
            <a:pPr lvl="4">
              <a:lnSpc>
                <a:spcPct val="100000"/>
              </a:lnSpc>
            </a:pPr>
            <a:endParaRPr lang="en-US" sz="1600" b="0" i="0" dirty="0">
              <a:solidFill>
                <a:srgbClr val="162327"/>
              </a:solidFill>
              <a:effectLst/>
              <a:latin typeface="Open Sans" panose="020B060603050402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sz="2800" b="0" i="0" dirty="0">
                <a:solidFill>
                  <a:srgbClr val="162327"/>
                </a:solidFill>
                <a:effectLst/>
                <a:latin typeface="Open Sans" panose="020B0606030504020204" pitchFamily="34" charset="0"/>
              </a:rPr>
              <a:t>or by perturbation (changing values)</a:t>
            </a:r>
          </a:p>
          <a:p>
            <a:pPr marL="414082" marR="0" lvl="2" indent="0" algn="l" defTabSz="914446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400"/>
              </a:spcAft>
              <a:buClrTx/>
              <a:buSz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62327"/>
              </a:solidFill>
              <a:effectLst/>
              <a:uLnTx/>
              <a:uFillTx/>
              <a:latin typeface="Open Sans" panose="020B0606030504020204" pitchFamily="34" charset="0"/>
              <a:ea typeface="+mn-ea"/>
              <a:cs typeface="+mn-cs"/>
            </a:endParaRPr>
          </a:p>
          <a:p>
            <a:pPr marL="252050" lvl="1" indent="0">
              <a:buNone/>
            </a:pPr>
            <a:endParaRPr lang="en-US" sz="2800" dirty="0"/>
          </a:p>
        </p:txBody>
      </p:sp>
      <p:pic>
        <p:nvPicPr>
          <p:cNvPr id="2" name="Bilde 1" descr="Et bilde som inneholder møbler, bord, paraply, illustrasjon&#10;&#10;KI-generert innhold kan være feil.">
            <a:extLst>
              <a:ext uri="{FF2B5EF4-FFF2-40B4-BE49-F238E27FC236}">
                <a16:creationId xmlns:a16="http://schemas.microsoft.com/office/drawing/2014/main" id="{D7C92F04-1538-52C6-C8BC-7820A549A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0" b="256"/>
          <a:stretch>
            <a:fillRect/>
          </a:stretch>
        </p:blipFill>
        <p:spPr>
          <a:xfrm>
            <a:off x="600891" y="1703611"/>
            <a:ext cx="2011680" cy="1816427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589030E0-F7C1-9860-FFA8-38F2B3D32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59415">
            <a:off x="1802130" y="5537512"/>
            <a:ext cx="2735580" cy="941070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E61CB213-5DEA-7863-8D8C-02E9AA48E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074934">
            <a:off x="5497844" y="5818448"/>
            <a:ext cx="2712720" cy="944880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D83D00BF-9F29-FB1A-4EDD-8F2D211CA3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9729889">
            <a:off x="649105" y="3908851"/>
            <a:ext cx="2746667" cy="952381"/>
          </a:xfrm>
          <a:prstGeom prst="rect">
            <a:avLst/>
          </a:prstGeom>
        </p:spPr>
      </p:pic>
      <p:sp>
        <p:nvSpPr>
          <p:cNvPr id="8" name="Bildeforklaring formet som et avrundet rektangel 5">
            <a:extLst>
              <a:ext uri="{FF2B5EF4-FFF2-40B4-BE49-F238E27FC236}">
                <a16:creationId xmlns:a16="http://schemas.microsoft.com/office/drawing/2014/main" id="{EC8CC9F3-FB5D-C14F-C698-4EDF323CE93D}"/>
              </a:ext>
            </a:extLst>
          </p:cNvPr>
          <p:cNvSpPr txBox="1">
            <a:spLocks/>
          </p:cNvSpPr>
          <p:nvPr/>
        </p:nvSpPr>
        <p:spPr>
          <a:xfrm>
            <a:off x="9199882" y="2983857"/>
            <a:ext cx="2880642" cy="1218176"/>
          </a:xfrm>
          <a:prstGeom prst="wedgeRoundRectCallout">
            <a:avLst>
              <a:gd name="adj1" fmla="val -79460"/>
              <a:gd name="adj2" fmla="val -3243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In addition to the methods we have discussed, tables can also be constructed in different ways.</a:t>
            </a:r>
          </a:p>
        </p:txBody>
      </p:sp>
    </p:spTree>
    <p:extLst>
      <p:ext uri="{BB962C8B-B14F-4D97-AF65-F5344CB8AC3E}">
        <p14:creationId xmlns:p14="http://schemas.microsoft.com/office/powerpoint/2010/main" val="2313951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  <p:bldP spid="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Takk!</a:t>
            </a:r>
          </a:p>
        </p:txBody>
      </p:sp>
    </p:spTree>
    <p:extLst>
      <p:ext uri="{BB962C8B-B14F-4D97-AF65-F5344CB8AC3E}">
        <p14:creationId xmlns:p14="http://schemas.microsoft.com/office/powerpoint/2010/main" val="3480541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7263C-852F-1D77-E834-F139CDEE0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lassholder for innhold 8">
            <a:extLst>
              <a:ext uri="{FF2B5EF4-FFF2-40B4-BE49-F238E27FC236}">
                <a16:creationId xmlns:a16="http://schemas.microsoft.com/office/drawing/2014/main" id="{04466036-8332-DF31-3369-4A918FF8608D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484094" y="866718"/>
            <a:ext cx="3884922" cy="3609833"/>
          </a:xfrm>
          <a:prstGeom prst="rect">
            <a:avLst/>
          </a:prstGeom>
        </p:spPr>
      </p:pic>
      <p:sp>
        <p:nvSpPr>
          <p:cNvPr id="8" name="TekstSylinder 7">
            <a:extLst>
              <a:ext uri="{FF2B5EF4-FFF2-40B4-BE49-F238E27FC236}">
                <a16:creationId xmlns:a16="http://schemas.microsoft.com/office/drawing/2014/main" id="{AC443AF6-E765-BD75-EC2B-0C507B0CB444}"/>
              </a:ext>
            </a:extLst>
          </p:cNvPr>
          <p:cNvSpPr txBox="1"/>
          <p:nvPr/>
        </p:nvSpPr>
        <p:spPr>
          <a:xfrm>
            <a:off x="5112264" y="589719"/>
            <a:ext cx="2662517" cy="24468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Total</a:t>
            </a: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├─EU</a:t>
            </a: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│ ├─Portugal</a:t>
            </a: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│ └─Spain</a:t>
            </a: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└─</a:t>
            </a:r>
            <a:r>
              <a:rPr lang="nb-NO" sz="2400" dirty="0" err="1">
                <a:latin typeface="Lucida Console" panose="020B0609040504020204" pitchFamily="49" charset="0"/>
              </a:rPr>
              <a:t>nonEU</a:t>
            </a:r>
            <a:endParaRPr lang="nb-NO" sz="2400" dirty="0">
              <a:latin typeface="Lucida Console" panose="020B0609040504020204" pitchFamily="49" charset="0"/>
            </a:endParaRP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  └─</a:t>
            </a:r>
            <a:r>
              <a:rPr lang="nb-NO" sz="2400" dirty="0" err="1">
                <a:latin typeface="Lucida Console" panose="020B0609040504020204" pitchFamily="49" charset="0"/>
              </a:rPr>
              <a:t>Iceland</a:t>
            </a:r>
            <a:endParaRPr lang="nb-NO" sz="2400" dirty="0">
              <a:latin typeface="Lucida Console" panose="020B0609040504020204" pitchFamily="49" charset="0"/>
            </a:endParaRPr>
          </a:p>
          <a:p>
            <a:endParaRPr lang="nb-NO" dirty="0"/>
          </a:p>
        </p:txBody>
      </p: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9191AD04-34F1-D0AF-817E-CF048BD982D2}"/>
              </a:ext>
            </a:extLst>
          </p:cNvPr>
          <p:cNvSpPr txBox="1"/>
          <p:nvPr/>
        </p:nvSpPr>
        <p:spPr>
          <a:xfrm>
            <a:off x="8359588" y="866718"/>
            <a:ext cx="3348318" cy="21698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 </a:t>
            </a:r>
            <a:r>
              <a:rPr lang="nb-NO" sz="1800" b="1" dirty="0" err="1">
                <a:latin typeface="Lucida Console" panose="020B0609040504020204" pitchFamily="49" charset="0"/>
              </a:rPr>
              <a:t>levels</a:t>
            </a:r>
            <a:r>
              <a:rPr lang="nb-NO" sz="1800" b="1" dirty="0">
                <a:latin typeface="Lucida Console" panose="020B0609040504020204" pitchFamily="49" charset="0"/>
              </a:rPr>
              <a:t>    </a:t>
            </a:r>
            <a:r>
              <a:rPr lang="nb-NO" sz="1800" b="1" dirty="0" err="1">
                <a:latin typeface="Lucida Console" panose="020B0609040504020204" pitchFamily="49" charset="0"/>
              </a:rPr>
              <a:t>codes</a:t>
            </a:r>
            <a:endParaRPr lang="nb-NO" sz="1800" b="1" dirty="0"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      @    Total</a:t>
            </a: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     @@       EU</a:t>
            </a: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    @@@ Portugal</a:t>
            </a: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    @@@    Spain</a:t>
            </a: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     @@    </a:t>
            </a:r>
            <a:r>
              <a:rPr lang="nb-NO" sz="1800" dirty="0" err="1">
                <a:latin typeface="Lucida Console" panose="020B0609040504020204" pitchFamily="49" charset="0"/>
              </a:rPr>
              <a:t>nonEU</a:t>
            </a:r>
            <a:endParaRPr lang="nb-NO" sz="1800" dirty="0">
              <a:latin typeface="Lucida Console" panose="020B0609040504020204" pitchFamily="49" charset="0"/>
            </a:endParaRPr>
          </a:p>
          <a:p>
            <a:pPr latinLnBrk="1"/>
            <a:r>
              <a:rPr lang="nb-NO" sz="1800" dirty="0">
                <a:latin typeface="Lucida Console" panose="020B0609040504020204" pitchFamily="49" charset="0"/>
              </a:rPr>
              <a:t>    @@@  </a:t>
            </a:r>
            <a:r>
              <a:rPr lang="nb-NO" sz="1800" dirty="0" err="1">
                <a:latin typeface="Lucida Console" panose="020B0609040504020204" pitchFamily="49" charset="0"/>
              </a:rPr>
              <a:t>Iceland</a:t>
            </a:r>
            <a:endParaRPr lang="nb-NO" sz="1800" dirty="0">
              <a:latin typeface="Lucida Console" panose="020B0609040504020204" pitchFamily="49" charset="0"/>
            </a:endParaRPr>
          </a:p>
          <a:p>
            <a:endParaRPr lang="nb-NO" dirty="0"/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id="{D4B0FBB1-B670-CA2E-E7CA-26A4A9A160EC}"/>
              </a:ext>
            </a:extLst>
          </p:cNvPr>
          <p:cNvSpPr txBox="1"/>
          <p:nvPr/>
        </p:nvSpPr>
        <p:spPr>
          <a:xfrm>
            <a:off x="4225089" y="3538250"/>
            <a:ext cx="2662517" cy="19389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pt-BR" sz="2000" b="1" u="sng" dirty="0">
                <a:solidFill>
                  <a:srgbClr val="0070C0"/>
                </a:solidFill>
                <a:latin typeface="Lucida Console" panose="020B0609040504020204" pitchFamily="49" charset="0"/>
              </a:rPr>
              <a:t>     from</a:t>
            </a:r>
            <a:r>
              <a:rPr lang="pt-BR" sz="2000" b="1" i="0" u="sng" dirty="0">
                <a:solidFill>
                  <a:srgbClr val="0070C0"/>
                </a:solidFill>
                <a:effectLst/>
                <a:latin typeface="Lucida Console" panose="020B0609040504020204" pitchFamily="49" charset="0"/>
              </a:rPr>
              <a:t>     to</a:t>
            </a:r>
          </a:p>
          <a:p>
            <a:pPr algn="l" latinLnBrk="1">
              <a:buNone/>
            </a:pPr>
            <a:r>
              <a:rPr lang="pt-BR" sz="20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   EU  Total</a:t>
            </a:r>
          </a:p>
          <a:p>
            <a:pPr algn="l" latinLnBrk="1">
              <a:buNone/>
            </a:pPr>
            <a:r>
              <a:rPr lang="pt-BR" sz="20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Portugal     EU</a:t>
            </a:r>
          </a:p>
          <a:p>
            <a:pPr algn="l" latinLnBrk="1">
              <a:buNone/>
            </a:pPr>
            <a:r>
              <a:rPr lang="pt-BR" sz="20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Spain     EU</a:t>
            </a:r>
          </a:p>
          <a:p>
            <a:pPr algn="l" latinLnBrk="1">
              <a:buNone/>
            </a:pPr>
            <a:r>
              <a:rPr lang="pt-BR" sz="20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nonEU  Total</a:t>
            </a:r>
          </a:p>
          <a:p>
            <a:pPr algn="l" latinLnBrk="1">
              <a:buNone/>
            </a:pPr>
            <a:r>
              <a:rPr lang="pt-BR" sz="20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Iceland  nonEU</a:t>
            </a:r>
          </a:p>
        </p:txBody>
      </p:sp>
      <p:sp>
        <p:nvSpPr>
          <p:cNvPr id="13" name="TekstSylinder 12">
            <a:extLst>
              <a:ext uri="{FF2B5EF4-FFF2-40B4-BE49-F238E27FC236}">
                <a16:creationId xmlns:a16="http://schemas.microsoft.com/office/drawing/2014/main" id="{C5EEB161-F8E8-C273-9D48-E78733B3B48D}"/>
              </a:ext>
            </a:extLst>
          </p:cNvPr>
          <p:cNvSpPr txBox="1"/>
          <p:nvPr/>
        </p:nvSpPr>
        <p:spPr>
          <a:xfrm>
            <a:off x="860611" y="5991282"/>
            <a:ext cx="6279776" cy="507831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pt-BR" sz="1800" dirty="0"/>
              <a:t>"EU"        "@Portugal" "@Spain"    "nonEU"     "@Iceland" </a:t>
            </a:r>
          </a:p>
          <a:p>
            <a:endParaRPr lang="nb-NO" dirty="0"/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424647EF-78BE-8382-056F-ACD82D00F2DD}"/>
              </a:ext>
            </a:extLst>
          </p:cNvPr>
          <p:cNvSpPr txBox="1"/>
          <p:nvPr/>
        </p:nvSpPr>
        <p:spPr>
          <a:xfrm>
            <a:off x="7597588" y="3738282"/>
            <a:ext cx="4241486" cy="10618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atinLnBrk="1"/>
            <a:r>
              <a:rPr lang="pt-BR" sz="1800" dirty="0">
                <a:latin typeface="Lucida Console" panose="020B0609040504020204" pitchFamily="49" charset="0"/>
              </a:rPr>
              <a:t>   Total = EU + nonEU</a:t>
            </a:r>
          </a:p>
          <a:p>
            <a:pPr latinLnBrk="1"/>
            <a:r>
              <a:rPr lang="pt-BR" sz="1800" dirty="0">
                <a:latin typeface="Lucida Console" panose="020B0609040504020204" pitchFamily="49" charset="0"/>
              </a:rPr>
              <a:t>      EU = Portugal + Spain</a:t>
            </a:r>
          </a:p>
          <a:p>
            <a:pPr latinLnBrk="1"/>
            <a:r>
              <a:rPr lang="pt-BR" sz="1800" dirty="0">
                <a:latin typeface="Lucida Console" panose="020B0609040504020204" pitchFamily="49" charset="0"/>
              </a:rPr>
              <a:t>   nonEU = Iceland</a:t>
            </a:r>
          </a:p>
          <a:p>
            <a:endParaRPr lang="nb-NO" dirty="0"/>
          </a:p>
        </p:txBody>
      </p:sp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4B65BB40-4937-66D9-D854-5C3767E9B532}"/>
              </a:ext>
            </a:extLst>
          </p:cNvPr>
          <p:cNvSpPr txBox="1">
            <a:spLocks/>
          </p:cNvSpPr>
          <p:nvPr/>
        </p:nvSpPr>
        <p:spPr>
          <a:xfrm>
            <a:off x="124126" y="211840"/>
            <a:ext cx="3497179" cy="1810912"/>
          </a:xfrm>
          <a:prstGeom prst="wedgeRoundRectCallout">
            <a:avLst>
              <a:gd name="adj1" fmla="val 71273"/>
              <a:gd name="adj2" fmla="val 58349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All of these specifications can be used as input in the R package </a:t>
            </a:r>
            <a:r>
              <a:rPr lang="en-US" sz="2000" i="1" dirty="0" err="1">
                <a:solidFill>
                  <a:schemeClr val="tx1"/>
                </a:solidFill>
              </a:rPr>
              <a:t>GaussSuppression</a:t>
            </a:r>
            <a:endParaRPr lang="nb-NO" sz="20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0147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2" grpId="0" animBg="1"/>
      <p:bldP spid="13" grpId="0" animBg="1"/>
      <p:bldP spid="14" grpId="0" animBg="1"/>
      <p:bldP spid="2" grpId="0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265D545D-D1A0-8C9F-D419-39B7BF7E5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9278" y="551048"/>
            <a:ext cx="4221700" cy="1311128"/>
          </a:xfrm>
        </p:spPr>
        <p:txBody>
          <a:bodyPr/>
          <a:lstStyle/>
          <a:p>
            <a:endParaRPr lang="nb-NO" dirty="0"/>
          </a:p>
        </p:txBody>
      </p:sp>
      <p:pic>
        <p:nvPicPr>
          <p:cNvPr id="6" name="Plassholder for innhold 5" descr="Et bilde som inneholder gul, sirkel, tegnefilm&#10;&#10;KI-generert innhold kan være feil.">
            <a:extLst>
              <a:ext uri="{FF2B5EF4-FFF2-40B4-BE49-F238E27FC236}">
                <a16:creationId xmlns:a16="http://schemas.microsoft.com/office/drawing/2014/main" id="{1FB7A4CF-A9CA-02F0-FB73-5BEF14752074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88" y="446092"/>
            <a:ext cx="4953323" cy="4994739"/>
          </a:xfr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49B6623C-B626-C19A-649B-EFEF2DBC9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983" y="551048"/>
            <a:ext cx="2300377" cy="4567221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7EC0D32E-893C-20D3-5357-7BAA54461A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194" y="446092"/>
            <a:ext cx="2160618" cy="475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20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8AFA94-B621-5755-3858-8AB4BFF1F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7961BEBC-281E-5776-E3AD-9A6FEC3D9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188" y="223057"/>
            <a:ext cx="2300377" cy="4567221"/>
          </a:xfrm>
          <a:prstGeom prst="rect">
            <a:avLst/>
          </a:prstGeom>
        </p:spPr>
      </p:pic>
      <p:sp>
        <p:nvSpPr>
          <p:cNvPr id="12" name="TekstSylinder 11">
            <a:extLst>
              <a:ext uri="{FF2B5EF4-FFF2-40B4-BE49-F238E27FC236}">
                <a16:creationId xmlns:a16="http://schemas.microsoft.com/office/drawing/2014/main" id="{5BA3A50F-2A26-25DC-26C8-850A275264E8}"/>
              </a:ext>
            </a:extLst>
          </p:cNvPr>
          <p:cNvSpPr txBox="1"/>
          <p:nvPr/>
        </p:nvSpPr>
        <p:spPr>
          <a:xfrm>
            <a:off x="3758505" y="333006"/>
            <a:ext cx="304892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en-US" sz="1400" b="1" u="sng" dirty="0">
                <a:solidFill>
                  <a:srgbClr val="0070C0"/>
                </a:solidFill>
                <a:latin typeface="Lucida Console" panose="020B0609040504020204" pitchFamily="49" charset="0"/>
              </a:rPr>
              <a:t>     age   geo </a:t>
            </a:r>
            <a:r>
              <a:rPr lang="en-US" sz="1400" b="1" u="sng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freq</a:t>
            </a:r>
            <a:endParaRPr lang="en-US" sz="1400" b="1" u="sng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  Total </a:t>
            </a:r>
            <a:r>
              <a:rPr lang="en-US" sz="14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Total</a:t>
            </a:r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   40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  Total     B    9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3  Total    b1    9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4  Total     A   11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5  Total     E   11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6  Total     X    5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7  Total     Y    4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8  Total  b1_a    5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9  Total  b1_b    4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10   old Total   26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11   old     B    7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12   old    b1    7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13   old     A    6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14   old     E    6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15   old     X    3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16   old     Y    4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17   old  b1_a    3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18   old  b1_b    4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19 young Total   14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20 young     B    2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21 young    b1    2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22 young     A    5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23 young     E    5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24 young     X    2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25 young     Y    0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26 young  b1_a    2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27 young  b1_b    0</a:t>
            </a:r>
            <a:endParaRPr lang="nb-NO" sz="1400" b="0" i="0" dirty="0">
              <a:solidFill>
                <a:srgbClr val="000000"/>
              </a:solidFill>
              <a:effectLst/>
              <a:latin typeface="Lucida Console" panose="020B0609040504020204" pitchFamily="49" charset="0"/>
            </a:endParaRPr>
          </a:p>
        </p:txBody>
      </p:sp>
      <p:sp>
        <p:nvSpPr>
          <p:cNvPr id="15" name="TekstSylinder 14">
            <a:extLst>
              <a:ext uri="{FF2B5EF4-FFF2-40B4-BE49-F238E27FC236}">
                <a16:creationId xmlns:a16="http://schemas.microsoft.com/office/drawing/2014/main" id="{AB5BAF5A-3C47-B274-2DD7-4F52CD50AA82}"/>
              </a:ext>
            </a:extLst>
          </p:cNvPr>
          <p:cNvSpPr txBox="1"/>
          <p:nvPr/>
        </p:nvSpPr>
        <p:spPr>
          <a:xfrm>
            <a:off x="8208793" y="366623"/>
            <a:ext cx="3048928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en-US" sz="1400" b="1" u="sng" dirty="0">
                <a:solidFill>
                  <a:srgbClr val="0070C0"/>
                </a:solidFill>
                <a:latin typeface="Lucida Console" panose="020B0609040504020204" pitchFamily="49" charset="0"/>
              </a:rPr>
              <a:t>     age  geo </a:t>
            </a:r>
            <a:r>
              <a:rPr lang="en-US" sz="1400" b="1" u="sng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freq</a:t>
            </a:r>
            <a:endParaRPr lang="en-US" sz="1400" b="1" u="sng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  young    A    5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2  young    X    2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3  young    Y    0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4  young    E    5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5  young b1_a    2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6  young b1_b    0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7    old    A    6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8    old    X    3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9    old    Y    4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10   old    E    6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11   old b1_a    3</a:t>
            </a:r>
          </a:p>
          <a:p>
            <a:pPr latinLnBrk="1"/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12   old b1_b    4</a:t>
            </a:r>
          </a:p>
        </p:txBody>
      </p:sp>
      <p:sp>
        <p:nvSpPr>
          <p:cNvPr id="2" name="Bildeforklaring formet som et avrundet rektangel 5">
            <a:extLst>
              <a:ext uri="{FF2B5EF4-FFF2-40B4-BE49-F238E27FC236}">
                <a16:creationId xmlns:a16="http://schemas.microsoft.com/office/drawing/2014/main" id="{C6D29C98-D1F1-61E7-0B91-5CA474CB1BDC}"/>
              </a:ext>
            </a:extLst>
          </p:cNvPr>
          <p:cNvSpPr txBox="1">
            <a:spLocks/>
          </p:cNvSpPr>
          <p:nvPr/>
        </p:nvSpPr>
        <p:spPr>
          <a:xfrm>
            <a:off x="6592764" y="5293895"/>
            <a:ext cx="5286375" cy="818148"/>
          </a:xfrm>
          <a:prstGeom prst="wedgeRoundRectCallout">
            <a:avLst>
              <a:gd name="adj1" fmla="val -70559"/>
              <a:gd name="adj2" fmla="val -203916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Here all codes are included in the output</a:t>
            </a:r>
            <a:endParaRPr lang="nb-NO" sz="2000" dirty="0">
              <a:solidFill>
                <a:schemeClr val="tx1"/>
              </a:solidFill>
            </a:endParaRPr>
          </a:p>
        </p:txBody>
      </p:sp>
      <p:sp>
        <p:nvSpPr>
          <p:cNvPr id="5" name="Bildeforklaring formet som et avrundet rektangel 5">
            <a:extLst>
              <a:ext uri="{FF2B5EF4-FFF2-40B4-BE49-F238E27FC236}">
                <a16:creationId xmlns:a16="http://schemas.microsoft.com/office/drawing/2014/main" id="{09426FFE-0E6B-78B4-A680-4C9DB9C376B2}"/>
              </a:ext>
            </a:extLst>
          </p:cNvPr>
          <p:cNvSpPr txBox="1">
            <a:spLocks/>
          </p:cNvSpPr>
          <p:nvPr/>
        </p:nvSpPr>
        <p:spPr>
          <a:xfrm>
            <a:off x="8208793" y="3979253"/>
            <a:ext cx="3497179" cy="968925"/>
          </a:xfrm>
          <a:prstGeom prst="wedgeRoundRectCallout">
            <a:avLst>
              <a:gd name="adj1" fmla="val -10861"/>
              <a:gd name="adj2" fmla="val -115636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But only the most detailed codes in the input</a:t>
            </a:r>
            <a:endParaRPr lang="nb-NO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175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2" grpId="0" animBg="1"/>
      <p:bldP spid="5" grpId="0" build="allAtOnce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Sylinder 5">
            <a:extLst>
              <a:ext uri="{FF2B5EF4-FFF2-40B4-BE49-F238E27FC236}">
                <a16:creationId xmlns:a16="http://schemas.microsoft.com/office/drawing/2014/main" id="{8EBF3B74-5CBC-67E2-B841-0754AF79FD1C}"/>
              </a:ext>
            </a:extLst>
          </p:cNvPr>
          <p:cNvSpPr txBox="1"/>
          <p:nvPr/>
        </p:nvSpPr>
        <p:spPr>
          <a:xfrm>
            <a:off x="543520" y="2456460"/>
            <a:ext cx="2662517" cy="24468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Total</a:t>
            </a: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├─EU</a:t>
            </a: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│ ├─Portugal</a:t>
            </a: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│ └─Spain</a:t>
            </a: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└─</a:t>
            </a:r>
            <a:r>
              <a:rPr lang="nb-NO" sz="2400" dirty="0" err="1">
                <a:latin typeface="Lucida Console" panose="020B0609040504020204" pitchFamily="49" charset="0"/>
              </a:rPr>
              <a:t>nonEU</a:t>
            </a:r>
            <a:endParaRPr lang="nb-NO" sz="2400" dirty="0">
              <a:latin typeface="Lucida Console" panose="020B0609040504020204" pitchFamily="49" charset="0"/>
            </a:endParaRPr>
          </a:p>
          <a:p>
            <a:pPr latinLnBrk="1"/>
            <a:r>
              <a:rPr lang="nb-NO" sz="2400" dirty="0">
                <a:latin typeface="Lucida Console" panose="020B0609040504020204" pitchFamily="49" charset="0"/>
              </a:rPr>
              <a:t>  └─</a:t>
            </a:r>
            <a:r>
              <a:rPr lang="nb-NO" sz="2400" dirty="0" err="1">
                <a:latin typeface="Lucida Console" panose="020B0609040504020204" pitchFamily="49" charset="0"/>
              </a:rPr>
              <a:t>Iceland</a:t>
            </a:r>
            <a:endParaRPr lang="nb-NO" sz="2400" dirty="0">
              <a:latin typeface="Lucida Console" panose="020B0609040504020204" pitchFamily="49" charset="0"/>
            </a:endParaRPr>
          </a:p>
          <a:p>
            <a:endParaRPr lang="nb-NO" dirty="0"/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589E0989-8739-8E66-E5A6-DA461F4511F6}"/>
              </a:ext>
            </a:extLst>
          </p:cNvPr>
          <p:cNvSpPr txBox="1"/>
          <p:nvPr/>
        </p:nvSpPr>
        <p:spPr>
          <a:xfrm>
            <a:off x="3868009" y="1835618"/>
            <a:ext cx="3048928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 </a:t>
            </a:r>
            <a:r>
              <a:rPr lang="nb-NO" sz="1600" b="1" i="0" u="sng" dirty="0">
                <a:solidFill>
                  <a:srgbClr val="0070C0"/>
                </a:solidFill>
                <a:effectLst/>
                <a:latin typeface="Lucida Console" panose="020B0609040504020204" pitchFamily="49" charset="0"/>
              </a:rPr>
              <a:t>age      </a:t>
            </a:r>
            <a:r>
              <a:rPr lang="nb-NO" sz="1600" b="1" i="0" u="sng" dirty="0" err="1">
                <a:solidFill>
                  <a:srgbClr val="0070C0"/>
                </a:solidFill>
                <a:effectLst/>
                <a:latin typeface="Lucida Console" panose="020B0609040504020204" pitchFamily="49" charset="0"/>
              </a:rPr>
              <a:t>geo</a:t>
            </a:r>
            <a:r>
              <a:rPr lang="nb-NO" sz="1600" b="1" i="0" u="sng" dirty="0">
                <a:solidFill>
                  <a:srgbClr val="0070C0"/>
                </a:solidFill>
                <a:effectLst/>
                <a:latin typeface="Lucida Console" panose="020B0609040504020204" pitchFamily="49" charset="0"/>
              </a:rPr>
              <a:t> </a:t>
            </a:r>
            <a:r>
              <a:rPr lang="nb-NO" sz="1600" b="1" i="0" u="sng" dirty="0" err="1">
                <a:solidFill>
                  <a:srgbClr val="0070C0"/>
                </a:solidFill>
                <a:effectLst/>
                <a:latin typeface="Lucida Console" panose="020B0609040504020204" pitchFamily="49" charset="0"/>
              </a:rPr>
              <a:t>freq</a:t>
            </a:r>
            <a:endParaRPr lang="nb-NO" sz="1600" b="1" i="0" u="sng" dirty="0">
              <a:solidFill>
                <a:srgbClr val="0070C0"/>
              </a:solidFill>
              <a:effectLst/>
              <a:latin typeface="Lucida Console" panose="020B0609040504020204" pitchFamily="49" charset="0"/>
            </a:endParaRP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  Total   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Total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20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2  Total       EU   15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3  Total   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nonEU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5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4  Total 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Iceland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5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5  Total Portugal    4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6  Total    Spain   11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7    old    Total   13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8    old       EU   10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9    old   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nonEU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3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10   old 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Iceland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3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11   old Portugal    4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12   old    Spain    6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13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Total    7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14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   EU    5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15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nonEU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2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16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Iceland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2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17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Portugal    0</a:t>
            </a:r>
          </a:p>
          <a:p>
            <a:pPr algn="l" latinLnBrk="1">
              <a:buNone/>
            </a:pP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18 </a:t>
            </a:r>
            <a:r>
              <a:rPr lang="nb-NO" sz="1600" b="0" i="0" dirty="0" err="1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young</a:t>
            </a:r>
            <a:r>
              <a:rPr lang="nb-NO" sz="1600" b="0" i="0" dirty="0"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 Spain    5</a:t>
            </a:r>
            <a:endParaRPr lang="nb-NO" sz="1600" dirty="0"/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6A148989-FDF9-5641-23A2-A3B0B2D3DBA5}"/>
              </a:ext>
            </a:extLst>
          </p:cNvPr>
          <p:cNvSpPr txBox="1"/>
          <p:nvPr/>
        </p:nvSpPr>
        <p:spPr>
          <a:xfrm>
            <a:off x="7485910" y="730158"/>
            <a:ext cx="378081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None/>
            </a:pPr>
            <a:r>
              <a:rPr lang="nb-NO" sz="1600" dirty="0">
                <a:latin typeface="Lucida Console" panose="020B0609040504020204" pitchFamily="49" charset="0"/>
              </a:rPr>
              <a:t>    </a:t>
            </a:r>
            <a:r>
              <a:rPr lang="nb-NO" sz="1600" b="1" u="sng" dirty="0">
                <a:solidFill>
                  <a:srgbClr val="0070C0"/>
                </a:solidFill>
                <a:latin typeface="Lucida Console" panose="020B0609040504020204" pitchFamily="49" charset="0"/>
              </a:rPr>
              <a:t>age      </a:t>
            </a:r>
            <a:r>
              <a:rPr lang="nb-NO" sz="1600" b="1" u="sng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geo</a:t>
            </a:r>
            <a:r>
              <a:rPr lang="nb-NO" sz="1600" b="1" u="sng" dirty="0">
                <a:solidFill>
                  <a:srgbClr val="0070C0"/>
                </a:solidFill>
                <a:latin typeface="Lucida Console" panose="020B0609040504020204" pitchFamily="49" charset="0"/>
              </a:rPr>
              <a:t>    </a:t>
            </a:r>
            <a:r>
              <a:rPr lang="nb-NO" sz="1600" b="1" u="sng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eu</a:t>
            </a:r>
            <a:r>
              <a:rPr lang="nb-NO" sz="1600" b="1" u="sng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nb-NO" sz="1600" b="1" u="sng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freq</a:t>
            </a:r>
            <a:endParaRPr lang="nb-NO" sz="1600" b="1" u="sng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1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  Spain    EU    5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2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 </a:t>
            </a:r>
            <a:r>
              <a:rPr lang="nb-NO" sz="1600" dirty="0" err="1"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latin typeface="Lucida Console" panose="020B0609040504020204" pitchFamily="49" charset="0"/>
              </a:rPr>
              <a:t> </a:t>
            </a:r>
            <a:r>
              <a:rPr lang="nb-NO" sz="1600" dirty="0" err="1">
                <a:latin typeface="Lucida Console" panose="020B0609040504020204" pitchFamily="49" charset="0"/>
              </a:rPr>
              <a:t>nonEU</a:t>
            </a:r>
            <a:r>
              <a:rPr lang="nb-NO" sz="1600" dirty="0">
                <a:latin typeface="Lucida Console" panose="020B0609040504020204" pitchFamily="49" charset="0"/>
              </a:rPr>
              <a:t>    2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3 </a:t>
            </a:r>
            <a:r>
              <a:rPr lang="nb-NO" sz="1600" dirty="0" err="1">
                <a:latin typeface="Lucida Console" panose="020B0609040504020204" pitchFamily="49" charset="0"/>
              </a:rPr>
              <a:t>young</a:t>
            </a:r>
            <a:r>
              <a:rPr lang="nb-NO" sz="1600" dirty="0">
                <a:latin typeface="Lucida Console" panose="020B0609040504020204" pitchFamily="49" charset="0"/>
              </a:rPr>
              <a:t> Portugal    EU    0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4   old    Spain    EU    6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5   old  </a:t>
            </a:r>
            <a:r>
              <a:rPr lang="nb-NO" sz="1600" dirty="0" err="1">
                <a:latin typeface="Lucida Console" panose="020B0609040504020204" pitchFamily="49" charset="0"/>
              </a:rPr>
              <a:t>Iceland</a:t>
            </a:r>
            <a:r>
              <a:rPr lang="nb-NO" sz="1600" dirty="0">
                <a:latin typeface="Lucida Console" panose="020B0609040504020204" pitchFamily="49" charset="0"/>
              </a:rPr>
              <a:t> </a:t>
            </a:r>
            <a:r>
              <a:rPr lang="nb-NO" sz="1600" dirty="0" err="1">
                <a:latin typeface="Lucida Console" panose="020B0609040504020204" pitchFamily="49" charset="0"/>
              </a:rPr>
              <a:t>nonEU</a:t>
            </a:r>
            <a:r>
              <a:rPr lang="nb-NO" sz="1600" dirty="0">
                <a:latin typeface="Lucida Console" panose="020B0609040504020204" pitchFamily="49" charset="0"/>
              </a:rPr>
              <a:t>    3</a:t>
            </a:r>
          </a:p>
          <a:p>
            <a:pPr latinLnBrk="1"/>
            <a:r>
              <a:rPr lang="nb-NO" sz="1600" dirty="0">
                <a:latin typeface="Lucida Console" panose="020B0609040504020204" pitchFamily="49" charset="0"/>
              </a:rPr>
              <a:t>6   old Portugal    EU    4</a:t>
            </a:r>
          </a:p>
        </p:txBody>
      </p:sp>
      <p:sp>
        <p:nvSpPr>
          <p:cNvPr id="9" name="Bildeforklaring formet som et avrundet rektangel 5">
            <a:extLst>
              <a:ext uri="{FF2B5EF4-FFF2-40B4-BE49-F238E27FC236}">
                <a16:creationId xmlns:a16="http://schemas.microsoft.com/office/drawing/2014/main" id="{999823F2-D151-0DE0-FC3A-CD2CB0716FEF}"/>
              </a:ext>
            </a:extLst>
          </p:cNvPr>
          <p:cNvSpPr txBox="1">
            <a:spLocks/>
          </p:cNvSpPr>
          <p:nvPr/>
        </p:nvSpPr>
        <p:spPr>
          <a:xfrm>
            <a:off x="6916937" y="5213685"/>
            <a:ext cx="5275064" cy="818148"/>
          </a:xfrm>
          <a:prstGeom prst="wedgeRoundRectCallout">
            <a:avLst>
              <a:gd name="adj1" fmla="val -64173"/>
              <a:gd name="adj2" fmla="val -192151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Again, all codes are included in the output</a:t>
            </a:r>
            <a:endParaRPr lang="nb-NO" sz="2000" dirty="0">
              <a:solidFill>
                <a:schemeClr val="tx1"/>
              </a:solidFill>
            </a:endParaRPr>
          </a:p>
        </p:txBody>
      </p:sp>
      <p:sp>
        <p:nvSpPr>
          <p:cNvPr id="10" name="Bildeforklaring formet som et avrundet rektangel 5">
            <a:extLst>
              <a:ext uri="{FF2B5EF4-FFF2-40B4-BE49-F238E27FC236}">
                <a16:creationId xmlns:a16="http://schemas.microsoft.com/office/drawing/2014/main" id="{FEE70886-B4B4-0E9B-6E71-1C18C5AA6663}"/>
              </a:ext>
            </a:extLst>
          </p:cNvPr>
          <p:cNvSpPr txBox="1">
            <a:spLocks/>
          </p:cNvSpPr>
          <p:nvPr/>
        </p:nvSpPr>
        <p:spPr>
          <a:xfrm>
            <a:off x="8240877" y="3679872"/>
            <a:ext cx="3497179" cy="1082031"/>
          </a:xfrm>
          <a:prstGeom prst="wedgeRoundRectCallout">
            <a:avLst>
              <a:gd name="adj1" fmla="val -10402"/>
              <a:gd name="adj2" fmla="val -152701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Here all codes, except </a:t>
            </a:r>
            <a:r>
              <a:rPr lang="en-US" sz="2000" dirty="0">
                <a:solidFill>
                  <a:schemeClr val="tx1"/>
                </a:solidFill>
                <a:latin typeface="Lucida Console" panose="020B0609040504020204" pitchFamily="49" charset="0"/>
              </a:rPr>
              <a:t>Total</a:t>
            </a:r>
            <a:r>
              <a:rPr lang="en-US" sz="2000" dirty="0">
                <a:solidFill>
                  <a:schemeClr val="tx1"/>
                </a:solidFill>
              </a:rPr>
              <a:t>, can be seen in the input</a:t>
            </a:r>
            <a:endParaRPr lang="nb-NO" sz="2000" dirty="0">
              <a:solidFill>
                <a:schemeClr val="tx1"/>
              </a:solidFill>
            </a:endParaRPr>
          </a:p>
        </p:txBody>
      </p:sp>
      <p:pic>
        <p:nvPicPr>
          <p:cNvPr id="11" name="Bilde 10">
            <a:extLst>
              <a:ext uri="{FF2B5EF4-FFF2-40B4-BE49-F238E27FC236}">
                <a16:creationId xmlns:a16="http://schemas.microsoft.com/office/drawing/2014/main" id="{5E0E4DBA-0936-0F5D-D089-7A56C7007D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8000"/>
          </a:blip>
          <a:stretch>
            <a:fillRect/>
          </a:stretch>
        </p:blipFill>
        <p:spPr>
          <a:xfrm>
            <a:off x="297450" y="232041"/>
            <a:ext cx="4064521" cy="140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8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  <p:bldP spid="9" grpId="0" animBg="1"/>
      <p:bldP spid="10" grpId="0" build="allAtOnce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566BE23-57BF-6279-8EBF-B13285CA7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113" y="332683"/>
            <a:ext cx="5117911" cy="1755423"/>
          </a:xfrm>
        </p:spPr>
        <p:txBody>
          <a:bodyPr/>
          <a:lstStyle/>
          <a:p>
            <a:r>
              <a:rPr lang="en-US" noProof="0" dirty="0"/>
              <a:t>NACE coding at different digit levels</a:t>
            </a:r>
          </a:p>
        </p:txBody>
      </p:sp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F12B3746-01A5-F4DA-A53E-F2C6673AA7FC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917" y="71201"/>
            <a:ext cx="1474012" cy="13573598"/>
          </a:xfrm>
        </p:spPr>
      </p:pic>
      <p:sp>
        <p:nvSpPr>
          <p:cNvPr id="3" name="Bildeforklaring formet som et avrundet rektangel 5">
            <a:extLst>
              <a:ext uri="{FF2B5EF4-FFF2-40B4-BE49-F238E27FC236}">
                <a16:creationId xmlns:a16="http://schemas.microsoft.com/office/drawing/2014/main" id="{B409161B-46C6-BC03-8DAA-F9D20D000579}"/>
              </a:ext>
            </a:extLst>
          </p:cNvPr>
          <p:cNvSpPr txBox="1">
            <a:spLocks/>
          </p:cNvSpPr>
          <p:nvPr/>
        </p:nvSpPr>
        <p:spPr>
          <a:xfrm>
            <a:off x="5261556" y="2401400"/>
            <a:ext cx="3594210" cy="2578104"/>
          </a:xfrm>
          <a:prstGeom prst="wedgeRoundRectCallout">
            <a:avLst>
              <a:gd name="adj1" fmla="val 20531"/>
              <a:gd name="adj2" fmla="val 37487"/>
              <a:gd name="adj3" fmla="val 16667"/>
            </a:avLst>
          </a:prstGeom>
          <a:solidFill>
            <a:srgbClr val="FFFA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11" indent="-228611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96079" indent="-144029" algn="l" defTabSz="914446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◦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22104" indent="-108022" algn="l" defTabSz="914446" rtl="0" eaLnBrk="1" latinLnBrk="0" hangingPunct="1">
              <a:lnSpc>
                <a:spcPct val="150000"/>
              </a:lnSpc>
              <a:spcBef>
                <a:spcPts val="300"/>
              </a:spcBef>
              <a:spcAft>
                <a:spcPts val="400"/>
              </a:spcAft>
              <a:buFont typeface="Open Sans" panose="020B0606030504020204" pitchFamily="34" charset="0"/>
              <a:buChar char="­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66133" indent="-99020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74155" indent="-90018" algn="l" defTabSz="914446" rtl="0" eaLnBrk="1" latinLnBrk="0" hangingPunct="1">
              <a:lnSpc>
                <a:spcPct val="150000"/>
              </a:lnSpc>
              <a:spcBef>
                <a:spcPts val="250"/>
              </a:spcBef>
              <a:buFont typeface="Open Sans" panose="020B0606030504020204" pitchFamily="34" charset="0"/>
              <a:buChar char="­"/>
              <a:defRPr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726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948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171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394" indent="-228611" algn="l" defTabSz="91444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200" dirty="0">
                <a:solidFill>
                  <a:schemeClr val="tx1"/>
                </a:solidFill>
              </a:rPr>
              <a:t>NACE coding classifies businesses by their economic activities using standardized EU codes.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274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 animBg="1"/>
    </p:bldLst>
  </p:timing>
</p:sld>
</file>

<file path=ppt/theme/theme1.xml><?xml version="1.0" encoding="utf-8"?>
<a:theme xmlns:a="http://schemas.openxmlformats.org/drawingml/2006/main" name="Office-tema">
  <a:themeElements>
    <a:clrScheme name="SS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A9D49"/>
      </a:accent1>
      <a:accent2>
        <a:srgbClr val="274247"/>
      </a:accent2>
      <a:accent3>
        <a:srgbClr val="9582BB"/>
      </a:accent3>
      <a:accent4>
        <a:srgbClr val="3396D2"/>
      </a:accent4>
      <a:accent5>
        <a:srgbClr val="D2BC2A"/>
      </a:accent5>
      <a:accent6>
        <a:srgbClr val="8CA9AA"/>
      </a:accent6>
      <a:hlink>
        <a:srgbClr val="0563C1"/>
      </a:hlink>
      <a:folHlink>
        <a:srgbClr val="954F72"/>
      </a:folHlink>
    </a:clrScheme>
    <a:fontScheme name="SSB">
      <a:majorFont>
        <a:latin typeface="Roboto Condensed"/>
        <a:ea typeface=""/>
        <a:cs typeface=""/>
      </a:majorFont>
      <a:minorFont>
        <a:latin typeface="Open Sans"/>
        <a:ea typeface=""/>
        <a:cs typeface="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sbmal_2018.potx" id="{27830765-609B-40A7-BB85-0ABEDBC2E87E}" vid="{F965F0D8-9B15-47DC-9966-C4B99B4DF524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14C7EF7DA17C4C842950F82EA203DF" ma:contentTypeVersion="7" ma:contentTypeDescription="Create a new document." ma:contentTypeScope="" ma:versionID="3aa4873081dd2e098511f287a3ae1412">
  <xsd:schema xmlns:xsd="http://www.w3.org/2001/XMLSchema" xmlns:xs="http://www.w3.org/2001/XMLSchema" xmlns:p="http://schemas.microsoft.com/office/2006/metadata/properties" xmlns:ns2="74da3df6-f4aa-478a-a5d8-aa90ad35bd94" xmlns:ns3="2bf0940c-1ce9-4c89-931e-efbf8864587d" targetNamespace="http://schemas.microsoft.com/office/2006/metadata/properties" ma:root="true" ma:fieldsID="1fb1b4c73b136ba6c27ea1011c2e20fb" ns2:_="" ns3:_="">
    <xsd:import namespace="74da3df6-f4aa-478a-a5d8-aa90ad35bd94"/>
    <xsd:import namespace="2bf0940c-1ce9-4c89-931e-efbf8864587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da3df6-f4aa-478a-a5d8-aa90ad35bd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f0940c-1ce9-4c89-931e-efbf8864587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F5E8AB-3EE2-4CB1-8355-A1638E40C7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da3df6-f4aa-478a-a5d8-aa90ad35bd94"/>
    <ds:schemaRef ds:uri="2bf0940c-1ce9-4c89-931e-efbf886458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5C60F9C-C20B-4526-AA17-F705D3E3B420}">
  <ds:schemaRefs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purl.org/dc/dcmitype/"/>
    <ds:schemaRef ds:uri="74da3df6-f4aa-478a-a5d8-aa90ad35bd94"/>
    <ds:schemaRef ds:uri="http://schemas.microsoft.com/office/2006/metadata/properties"/>
    <ds:schemaRef ds:uri="http://www.w3.org/XML/1998/namespace"/>
    <ds:schemaRef ds:uri="http://purl.org/dc/terms/"/>
    <ds:schemaRef ds:uri="http://schemas.openxmlformats.org/package/2006/metadata/core-properties"/>
    <ds:schemaRef ds:uri="2bf0940c-1ce9-4c89-931e-efbf8864587d"/>
  </ds:schemaRefs>
</ds:datastoreItem>
</file>

<file path=customXml/itemProps3.xml><?xml version="1.0" encoding="utf-8"?>
<ds:datastoreItem xmlns:ds="http://schemas.openxmlformats.org/officeDocument/2006/customXml" ds:itemID="{395B21A6-4BC1-49F8-B567-7F7CF8B8811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ssbmal_2018</Template>
  <TotalTime>3500</TotalTime>
  <Words>4357</Words>
  <Application>Microsoft Office PowerPoint</Application>
  <PresentationFormat>Widescreen</PresentationFormat>
  <Paragraphs>937</Paragraphs>
  <Slides>46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10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46</vt:i4>
      </vt:variant>
    </vt:vector>
  </HeadingPairs>
  <TitlesOfParts>
    <vt:vector size="57" baseType="lpstr">
      <vt:lpstr>Arial Narrow</vt:lpstr>
      <vt:lpstr>Roboto Condensed</vt:lpstr>
      <vt:lpstr>Lucida Console</vt:lpstr>
      <vt:lpstr>Calibri</vt:lpstr>
      <vt:lpstr>Arial</vt:lpstr>
      <vt:lpstr>Söhne</vt:lpstr>
      <vt:lpstr>Open Sans</vt:lpstr>
      <vt:lpstr>Aptos Narrow</vt:lpstr>
      <vt:lpstr>Aptos</vt:lpstr>
      <vt:lpstr>Consolas</vt:lpstr>
      <vt:lpstr>Office-tema</vt:lpstr>
      <vt:lpstr>Protection of tables at an overall level Recap – and more about hierarchies </vt:lpstr>
      <vt:lpstr>Hierarchies</vt:lpstr>
      <vt:lpstr>Hierarchies   </vt:lpstr>
      <vt:lpstr>Hierarchies   </vt:lpstr>
      <vt:lpstr>PowerPoint-presentasjon</vt:lpstr>
      <vt:lpstr>PowerPoint-presentasjon</vt:lpstr>
      <vt:lpstr>PowerPoint-presentasjon</vt:lpstr>
      <vt:lpstr>PowerPoint-presentasjon</vt:lpstr>
      <vt:lpstr>NACE coding at different digit levels</vt:lpstr>
      <vt:lpstr>NACE coding at different digit levels</vt:lpstr>
      <vt:lpstr>Hierarchies</vt:lpstr>
      <vt:lpstr>Sensitive cells</vt:lpstr>
      <vt:lpstr>Disclosure is possible  – When sensitive cells are published 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Secondary Suppression </vt:lpstr>
      <vt:lpstr>PowerPoint-presentasjon</vt:lpstr>
      <vt:lpstr>PowerPoint-presentasjon</vt:lpstr>
      <vt:lpstr>PowerPoint-presentasjon</vt:lpstr>
      <vt:lpstr>Perturbation</vt:lpstr>
      <vt:lpstr>PowerPoint-presentasjon</vt:lpstr>
      <vt:lpstr>PowerPoint-presentasjon</vt:lpstr>
      <vt:lpstr>Sensitive cells in frequency tables </vt:lpstr>
      <vt:lpstr>0 as sensitive </vt:lpstr>
      <vt:lpstr>PowerPoint-presentasjon</vt:lpstr>
      <vt:lpstr>PowerPoint-presentasjon</vt:lpstr>
      <vt:lpstr>Intervals</vt:lpstr>
      <vt:lpstr>PowerPoint-presentasjon</vt:lpstr>
      <vt:lpstr>OK intervals? </vt:lpstr>
      <vt:lpstr>Intervals</vt:lpstr>
      <vt:lpstr>More about Perturbation</vt:lpstr>
      <vt:lpstr>Perturbation – two main approaches </vt:lpstr>
      <vt:lpstr>The EZS-method  (Evans, Zayatz and Slanta, 1998)</vt:lpstr>
      <vt:lpstr>Cell Key Method for magnitude tables </vt:lpstr>
      <vt:lpstr>Difference  cells </vt:lpstr>
      <vt:lpstr>PowerPoint-presentasjon</vt:lpstr>
      <vt:lpstr>PowerPoint-presentasjon</vt:lpstr>
      <vt:lpstr>PowerPoint-presentasjon</vt:lpstr>
      <vt:lpstr>PowerPoint-presentasjon</vt:lpstr>
      <vt:lpstr>Difference  cells </vt:lpstr>
      <vt:lpstr>Difference  cells </vt:lpstr>
      <vt:lpstr>Tabular data protection methods  </vt:lpstr>
      <vt:lpstr>Takk!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Langsrud, Øyvind</dc:creator>
  <cp:lastModifiedBy>Langsrud, Øyvind</cp:lastModifiedBy>
  <cp:revision>2</cp:revision>
  <dcterms:created xsi:type="dcterms:W3CDTF">2025-03-07T08:31:18Z</dcterms:created>
  <dcterms:modified xsi:type="dcterms:W3CDTF">2025-11-19T13:39:08Z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bb1e25a-de7b-40d6-a859-76fe2317f0af_Enabled">
    <vt:lpwstr>True</vt:lpwstr>
  </property>
  <property fmtid="{D5CDD505-2E9C-101B-9397-08002B2CF9AE}" pid="3" name="MSIP_Label_ebb1e25a-de7b-40d6-a859-76fe2317f0af_SiteId">
    <vt:lpwstr>c7217092-b240-4e1d-bd61-fa97ba975cbc</vt:lpwstr>
  </property>
  <property fmtid="{D5CDD505-2E9C-101B-9397-08002B2CF9AE}" pid="4" name="MSIP_Label_ebb1e25a-de7b-40d6-a859-76fe2317f0af_Owner">
    <vt:lpwstr>thb@ssb.no</vt:lpwstr>
  </property>
  <property fmtid="{D5CDD505-2E9C-101B-9397-08002B2CF9AE}" pid="5" name="MSIP_Label_ebb1e25a-de7b-40d6-a859-76fe2317f0af_SetDate">
    <vt:lpwstr>2019-01-10T08:15:32.1166307Z</vt:lpwstr>
  </property>
  <property fmtid="{D5CDD505-2E9C-101B-9397-08002B2CF9AE}" pid="6" name="MSIP_Label_ebb1e25a-de7b-40d6-a859-76fe2317f0af_Name">
    <vt:lpwstr>Åpent</vt:lpwstr>
  </property>
  <property fmtid="{D5CDD505-2E9C-101B-9397-08002B2CF9AE}" pid="7" name="MSIP_Label_ebb1e25a-de7b-40d6-a859-76fe2317f0af_Application">
    <vt:lpwstr>Microsoft Azure Information Protection</vt:lpwstr>
  </property>
  <property fmtid="{D5CDD505-2E9C-101B-9397-08002B2CF9AE}" pid="8" name="MSIP_Label_ebb1e25a-de7b-40d6-a859-76fe2317f0af_Extended_MSFT_Method">
    <vt:lpwstr>Automatic</vt:lpwstr>
  </property>
  <property fmtid="{D5CDD505-2E9C-101B-9397-08002B2CF9AE}" pid="9" name="Sensitivity">
    <vt:lpwstr>Åpent</vt:lpwstr>
  </property>
  <property fmtid="{D5CDD505-2E9C-101B-9397-08002B2CF9AE}" pid="10" name="ContentTypeId">
    <vt:lpwstr>0x0101006014C7EF7DA17C4C842950F82EA203DF</vt:lpwstr>
  </property>
</Properties>
</file>

<file path=docProps/thumbnail.jpeg>
</file>